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0"/>
  </p:notesMasterIdLst>
  <p:sldIdLst>
    <p:sldId id="256" r:id="rId2"/>
    <p:sldId id="257" r:id="rId3"/>
    <p:sldId id="258" r:id="rId4"/>
    <p:sldId id="259"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4" r:id="rId27"/>
    <p:sldId id="285" r:id="rId28"/>
    <p:sldId id="286" r:id="rId29"/>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38" roundtripDataSignature="AMtx7mhcwfWkrfNzDibWw5RE2xLkfGB6M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7D96AA0C-704B-4ECF-A939-0FA57DF6880E}">
  <a:tblStyle styleId="{7D96AA0C-704B-4ECF-A939-0FA57DF6880E}" styleName="Table_0">
    <a:wholeTbl>
      <a:tcTxStyle b="off" i="off">
        <a:font>
          <a:latin typeface="Arial"/>
          <a:ea typeface="Arial"/>
          <a:cs typeface="Arial"/>
        </a:font>
        <a:srgbClr val="000000"/>
      </a:tcTxStyle>
      <a:tcStyle>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8" Type="http://customschemas.google.com/relationships/presentationmetadata" Target="meta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zh-TW"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79" name="Google Shape;79;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1" name="Google Shape;191;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92" name="Google Shape;192;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ltLang="zh-TW"/>
              <a:t>10</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p1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3" name="Google Shape;203;p1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zh-TW">
                <a:latin typeface="Microsoft JhengHei"/>
                <a:ea typeface="Microsoft JhengHei"/>
                <a:cs typeface="Microsoft JhengHei"/>
                <a:sym typeface="Microsoft JhengHei"/>
              </a:rPr>
              <a:t>兩隻眼睛中所示的顯示器的組合的分辨率是2160（水平）×1200（垂直）像素，而對於每一只眼的顯示器具有的分辨率的1080（水平）×1200（垂直）像素</a:t>
            </a:r>
            <a:endParaRPr/>
          </a:p>
        </p:txBody>
      </p:sp>
      <p:sp>
        <p:nvSpPr>
          <p:cNvPr id="204" name="Google Shape;204;p1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ltLang="zh-TW"/>
              <a:t>11</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Google Shape;213;p1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14" name="Google Shape;214;p1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zh-TW">
                <a:latin typeface="Microsoft JhengHei"/>
                <a:ea typeface="Microsoft JhengHei"/>
                <a:cs typeface="Microsoft JhengHei"/>
                <a:sym typeface="Microsoft JhengHei"/>
              </a:rPr>
              <a:t>immersive virtual environment</a:t>
            </a:r>
            <a:endParaRPr/>
          </a:p>
        </p:txBody>
      </p:sp>
      <p:sp>
        <p:nvSpPr>
          <p:cNvPr id="215" name="Google Shape;215;p1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ltLang="zh-TW"/>
              <a:t>12</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Google Shape;222;ged036fbc9c_0_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23" name="Google Shape;223;ged036fbc9c_0_14: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24" name="Google Shape;224;ged036fbc9c_0_14: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ltLang="zh-TW"/>
              <a:t>13</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Google Shape;236;p1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37" name="Google Shape;237;p1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38" name="Google Shape;238;p19: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ltLang="zh-TW"/>
              <a:t>14</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4"/>
        <p:cNvGrpSpPr/>
        <p:nvPr/>
      </p:nvGrpSpPr>
      <p:grpSpPr>
        <a:xfrm>
          <a:off x="0" y="0"/>
          <a:ext cx="0" cy="0"/>
          <a:chOff x="0" y="0"/>
          <a:chExt cx="0" cy="0"/>
        </a:xfrm>
      </p:grpSpPr>
      <p:sp>
        <p:nvSpPr>
          <p:cNvPr id="245" name="Google Shape;245;p2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46" name="Google Shape;246;p2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2"/>
        <p:cNvGrpSpPr/>
        <p:nvPr/>
      </p:nvGrpSpPr>
      <p:grpSpPr>
        <a:xfrm>
          <a:off x="0" y="0"/>
          <a:ext cx="0" cy="0"/>
          <a:chOff x="0" y="0"/>
          <a:chExt cx="0" cy="0"/>
        </a:xfrm>
      </p:grpSpPr>
      <p:sp>
        <p:nvSpPr>
          <p:cNvPr id="253" name="Google Shape;253;p2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54" name="Google Shape;254;p2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55" name="Google Shape;255;p2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ltLang="zh-TW"/>
              <a:t>16</a:t>
            </a:fld>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1"/>
        <p:cNvGrpSpPr/>
        <p:nvPr/>
      </p:nvGrpSpPr>
      <p:grpSpPr>
        <a:xfrm>
          <a:off x="0" y="0"/>
          <a:ext cx="0" cy="0"/>
          <a:chOff x="0" y="0"/>
          <a:chExt cx="0" cy="0"/>
        </a:xfrm>
      </p:grpSpPr>
      <p:sp>
        <p:nvSpPr>
          <p:cNvPr id="262" name="Google Shape;262;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63" name="Google Shape;263;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64" name="Google Shape;264;p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ltLang="zh-TW"/>
              <a:t>17</a:t>
            </a:fld>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7"/>
        <p:cNvGrpSpPr/>
        <p:nvPr/>
      </p:nvGrpSpPr>
      <p:grpSpPr>
        <a:xfrm>
          <a:off x="0" y="0"/>
          <a:ext cx="0" cy="0"/>
          <a:chOff x="0" y="0"/>
          <a:chExt cx="0" cy="0"/>
        </a:xfrm>
      </p:grpSpPr>
      <p:sp>
        <p:nvSpPr>
          <p:cNvPr id="278" name="Google Shape;278;p2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79" name="Google Shape;279;p2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5"/>
        <p:cNvGrpSpPr/>
        <p:nvPr/>
      </p:nvGrpSpPr>
      <p:grpSpPr>
        <a:xfrm>
          <a:off x="0" y="0"/>
          <a:ext cx="0" cy="0"/>
          <a:chOff x="0" y="0"/>
          <a:chExt cx="0" cy="0"/>
        </a:xfrm>
      </p:grpSpPr>
      <p:sp>
        <p:nvSpPr>
          <p:cNvPr id="286" name="Google Shape;286;p2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87" name="Google Shape;287;p2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p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07" name="Google Shape;107;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5"/>
        <p:cNvGrpSpPr/>
        <p:nvPr/>
      </p:nvGrpSpPr>
      <p:grpSpPr>
        <a:xfrm>
          <a:off x="0" y="0"/>
          <a:ext cx="0" cy="0"/>
          <a:chOff x="0" y="0"/>
          <a:chExt cx="0" cy="0"/>
        </a:xfrm>
      </p:grpSpPr>
      <p:sp>
        <p:nvSpPr>
          <p:cNvPr id="296" name="Google Shape;296;p1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97" name="Google Shape;297;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9"/>
        <p:cNvGrpSpPr/>
        <p:nvPr/>
      </p:nvGrpSpPr>
      <p:grpSpPr>
        <a:xfrm>
          <a:off x="0" y="0"/>
          <a:ext cx="0" cy="0"/>
          <a:chOff x="0" y="0"/>
          <a:chExt cx="0" cy="0"/>
        </a:xfrm>
      </p:grpSpPr>
      <p:sp>
        <p:nvSpPr>
          <p:cNvPr id="310" name="Google Shape;310;p1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11" name="Google Shape;311;p1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7"/>
        <p:cNvGrpSpPr/>
        <p:nvPr/>
      </p:nvGrpSpPr>
      <p:grpSpPr>
        <a:xfrm>
          <a:off x="0" y="0"/>
          <a:ext cx="0" cy="0"/>
          <a:chOff x="0" y="0"/>
          <a:chExt cx="0" cy="0"/>
        </a:xfrm>
      </p:grpSpPr>
      <p:sp>
        <p:nvSpPr>
          <p:cNvPr id="318" name="Google Shape;318;p4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19" name="Google Shape;319;p4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9"/>
        <p:cNvGrpSpPr/>
        <p:nvPr/>
      </p:nvGrpSpPr>
      <p:grpSpPr>
        <a:xfrm>
          <a:off x="0" y="0"/>
          <a:ext cx="0" cy="0"/>
          <a:chOff x="0" y="0"/>
          <a:chExt cx="0" cy="0"/>
        </a:xfrm>
      </p:grpSpPr>
      <p:sp>
        <p:nvSpPr>
          <p:cNvPr id="330" name="Google Shape;330;p5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31" name="Google Shape;331;p5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0"/>
        <p:cNvGrpSpPr/>
        <p:nvPr/>
      </p:nvGrpSpPr>
      <p:grpSpPr>
        <a:xfrm>
          <a:off x="0" y="0"/>
          <a:ext cx="0" cy="0"/>
          <a:chOff x="0" y="0"/>
          <a:chExt cx="0" cy="0"/>
        </a:xfrm>
      </p:grpSpPr>
      <p:sp>
        <p:nvSpPr>
          <p:cNvPr id="341" name="Google Shape;341;p5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42" name="Google Shape;342;p5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8"/>
        <p:cNvGrpSpPr/>
        <p:nvPr/>
      </p:nvGrpSpPr>
      <p:grpSpPr>
        <a:xfrm>
          <a:off x="0" y="0"/>
          <a:ext cx="0" cy="0"/>
          <a:chOff x="0" y="0"/>
          <a:chExt cx="0" cy="0"/>
        </a:xfrm>
      </p:grpSpPr>
      <p:sp>
        <p:nvSpPr>
          <p:cNvPr id="349" name="Google Shape;349;p2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zh-TW" sz="1200">
                <a:solidFill>
                  <a:schemeClr val="dk1"/>
                </a:solidFill>
                <a:latin typeface="Microsoft JhengHei"/>
                <a:ea typeface="Microsoft JhengHei"/>
                <a:cs typeface="Microsoft JhengHei"/>
                <a:sym typeface="Microsoft JhengHei"/>
              </a:rPr>
              <a:t>（1）模擬（標誌）情景對尋路時間的影響非常顯著（p  =  0.001），但沒有明顯的性別或職業交互作用；(2) 性別對尋路時間有顯著影響( p  &lt;  0.001)，與職業地位無顯著交互作用( p  =  0.21)；（3）專業背景對尋路時間無獨立影響（見表5）。</a:t>
            </a:r>
            <a:endParaRPr/>
          </a:p>
        </p:txBody>
      </p:sp>
      <p:sp>
        <p:nvSpPr>
          <p:cNvPr id="350" name="Google Shape;350;p2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7"/>
        <p:cNvGrpSpPr/>
        <p:nvPr/>
      </p:nvGrpSpPr>
      <p:grpSpPr>
        <a:xfrm>
          <a:off x="0" y="0"/>
          <a:ext cx="0" cy="0"/>
          <a:chOff x="0" y="0"/>
          <a:chExt cx="0" cy="0"/>
        </a:xfrm>
      </p:grpSpPr>
      <p:sp>
        <p:nvSpPr>
          <p:cNvPr id="388" name="Google Shape;388;p3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89" name="Google Shape;389;p3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5"/>
        <p:cNvGrpSpPr/>
        <p:nvPr/>
      </p:nvGrpSpPr>
      <p:grpSpPr>
        <a:xfrm>
          <a:off x="0" y="0"/>
          <a:ext cx="0" cy="0"/>
          <a:chOff x="0" y="0"/>
          <a:chExt cx="0" cy="0"/>
        </a:xfrm>
      </p:grpSpPr>
      <p:sp>
        <p:nvSpPr>
          <p:cNvPr id="396" name="Google Shape;396;p3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97" name="Google Shape;397;p3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3"/>
        <p:cNvGrpSpPr/>
        <p:nvPr/>
      </p:nvGrpSpPr>
      <p:grpSpPr>
        <a:xfrm>
          <a:off x="0" y="0"/>
          <a:ext cx="0" cy="0"/>
          <a:chOff x="0" y="0"/>
          <a:chExt cx="0" cy="0"/>
        </a:xfrm>
      </p:grpSpPr>
      <p:sp>
        <p:nvSpPr>
          <p:cNvPr id="404" name="Google Shape;404;p3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405" name="Google Shape;405;p3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16" name="Google Shape;116;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p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25" name="Google Shape;125;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3" name="Google Shape;143;p1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44" name="Google Shape;144;p10: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ltLang="zh-TW"/>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3" name="Google Shape;153;p1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zh-TW"/>
              <a:t>2.知觉访问  perceptual access </a:t>
            </a:r>
            <a:endParaRPr/>
          </a:p>
        </p:txBody>
      </p:sp>
      <p:sp>
        <p:nvSpPr>
          <p:cNvPr id="154" name="Google Shape;154;p1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ltLang="zh-TW"/>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p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2" name="Google Shape;162;p1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63" name="Google Shape;163;p1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ltLang="zh-TW"/>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p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2" name="Google Shape;172;p1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73" name="Google Shape;173;p1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ltLang="zh-TW"/>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p1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1" name="Google Shape;181;p1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82" name="Google Shape;182;p1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ltLang="zh-TW"/>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空白" type="blank">
  <p:cSld name="BLANK">
    <p:spTree>
      <p:nvGrpSpPr>
        <p:cNvPr id="1" name="Shape 15"/>
        <p:cNvGrpSpPr/>
        <p:nvPr/>
      </p:nvGrpSpPr>
      <p:grpSpPr>
        <a:xfrm>
          <a:off x="0" y="0"/>
          <a:ext cx="0" cy="0"/>
          <a:chOff x="0" y="0"/>
          <a:chExt cx="0" cy="0"/>
        </a:xfrm>
      </p:grpSpPr>
      <p:sp>
        <p:nvSpPr>
          <p:cNvPr id="16" name="Google Shape;16;p3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3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8" name="Google Shape;18;p3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直排標題及文字" type="vertTitleAndTx">
  <p:cSld name="VERTICAL_TITLE_AND_VERTICAL_TEXT">
    <p:spTree>
      <p:nvGrpSpPr>
        <p:cNvPr id="1" name="Shape 71"/>
        <p:cNvGrpSpPr/>
        <p:nvPr/>
      </p:nvGrpSpPr>
      <p:grpSpPr>
        <a:xfrm>
          <a:off x="0" y="0"/>
          <a:ext cx="0" cy="0"/>
          <a:chOff x="0" y="0"/>
          <a:chExt cx="0" cy="0"/>
        </a:xfrm>
      </p:grpSpPr>
      <p:sp>
        <p:nvSpPr>
          <p:cNvPr id="72" name="Google Shape;72;p48"/>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48"/>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4" name="Google Shape;74;p4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5" name="Google Shape;75;p4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4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標題投影片" type="title">
  <p:cSld name="TITLE">
    <p:spTree>
      <p:nvGrpSpPr>
        <p:cNvPr id="1" name="Shape 19"/>
        <p:cNvGrpSpPr/>
        <p:nvPr/>
      </p:nvGrpSpPr>
      <p:grpSpPr>
        <a:xfrm>
          <a:off x="0" y="0"/>
          <a:ext cx="0" cy="0"/>
          <a:chOff x="0" y="0"/>
          <a:chExt cx="0" cy="0"/>
        </a:xfrm>
      </p:grpSpPr>
      <p:sp>
        <p:nvSpPr>
          <p:cNvPr id="20" name="Google Shape;20;p39"/>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 name="Google Shape;21;p39"/>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22" name="Google Shape;22;p3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3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4" name="Google Shape;24;p3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標題及物件" type="obj">
  <p:cSld name="OBJECT">
    <p:spTree>
      <p:nvGrpSpPr>
        <p:cNvPr id="1" name="Shape 25"/>
        <p:cNvGrpSpPr/>
        <p:nvPr/>
      </p:nvGrpSpPr>
      <p:grpSpPr>
        <a:xfrm>
          <a:off x="0" y="0"/>
          <a:ext cx="0" cy="0"/>
          <a:chOff x="0" y="0"/>
          <a:chExt cx="0" cy="0"/>
        </a:xfrm>
      </p:grpSpPr>
      <p:sp>
        <p:nvSpPr>
          <p:cNvPr id="26" name="Google Shape;26;p4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4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4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4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0" name="Google Shape;30;p4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章節標題" type="secHead">
  <p:cSld name="SECTION_HEADER">
    <p:spTree>
      <p:nvGrpSpPr>
        <p:cNvPr id="1" name="Shape 31"/>
        <p:cNvGrpSpPr/>
        <p:nvPr/>
      </p:nvGrpSpPr>
      <p:grpSpPr>
        <a:xfrm>
          <a:off x="0" y="0"/>
          <a:ext cx="0" cy="0"/>
          <a:chOff x="0" y="0"/>
          <a:chExt cx="0" cy="0"/>
        </a:xfrm>
      </p:grpSpPr>
      <p:sp>
        <p:nvSpPr>
          <p:cNvPr id="32" name="Google Shape;32;p42"/>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3" name="Google Shape;33;p42"/>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4" name="Google Shape;34;p4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4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 name="Google Shape;36;p4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兩項物件" type="twoObj">
  <p:cSld name="TWO_OBJECTS">
    <p:spTree>
      <p:nvGrpSpPr>
        <p:cNvPr id="1" name="Shape 37"/>
        <p:cNvGrpSpPr/>
        <p:nvPr/>
      </p:nvGrpSpPr>
      <p:grpSpPr>
        <a:xfrm>
          <a:off x="0" y="0"/>
          <a:ext cx="0" cy="0"/>
          <a:chOff x="0" y="0"/>
          <a:chExt cx="0" cy="0"/>
        </a:xfrm>
      </p:grpSpPr>
      <p:sp>
        <p:nvSpPr>
          <p:cNvPr id="38" name="Google Shape;38;p4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43"/>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43"/>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1" name="Google Shape;41;p4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4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4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比對" type="twoTxTwoObj">
  <p:cSld name="TWO_OBJECTS_WITH_TEXT">
    <p:spTree>
      <p:nvGrpSpPr>
        <p:cNvPr id="1" name="Shape 44"/>
        <p:cNvGrpSpPr/>
        <p:nvPr/>
      </p:nvGrpSpPr>
      <p:grpSpPr>
        <a:xfrm>
          <a:off x="0" y="0"/>
          <a:ext cx="0" cy="0"/>
          <a:chOff x="0" y="0"/>
          <a:chExt cx="0" cy="0"/>
        </a:xfrm>
      </p:grpSpPr>
      <p:sp>
        <p:nvSpPr>
          <p:cNvPr id="45" name="Google Shape;45;p44"/>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6" name="Google Shape;46;p44"/>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7" name="Google Shape;47;p44"/>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8" name="Google Shape;48;p44"/>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9" name="Google Shape;49;p44"/>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0" name="Google Shape;50;p4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4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4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只有標題" type="titleOnly">
  <p:cSld name="TITLE_ONLY">
    <p:spTree>
      <p:nvGrpSpPr>
        <p:cNvPr id="1" name="Shape 53"/>
        <p:cNvGrpSpPr/>
        <p:nvPr/>
      </p:nvGrpSpPr>
      <p:grpSpPr>
        <a:xfrm>
          <a:off x="0" y="0"/>
          <a:ext cx="0" cy="0"/>
          <a:chOff x="0" y="0"/>
          <a:chExt cx="0" cy="0"/>
        </a:xfrm>
      </p:grpSpPr>
      <p:sp>
        <p:nvSpPr>
          <p:cNvPr id="54" name="Google Shape;54;p4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5" name="Google Shape;55;p4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4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7" name="Google Shape;57;p4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含標題的內容" type="objTx">
  <p:cSld name="OBJECT_WITH_CAPTION_TEXT">
    <p:spTree>
      <p:nvGrpSpPr>
        <p:cNvPr id="1" name="Shape 58"/>
        <p:cNvGrpSpPr/>
        <p:nvPr/>
      </p:nvGrpSpPr>
      <p:grpSpPr>
        <a:xfrm>
          <a:off x="0" y="0"/>
          <a:ext cx="0" cy="0"/>
          <a:chOff x="0" y="0"/>
          <a:chExt cx="0" cy="0"/>
        </a:xfrm>
      </p:grpSpPr>
      <p:sp>
        <p:nvSpPr>
          <p:cNvPr id="59" name="Google Shape;59;p46"/>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46"/>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46"/>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4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4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4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標題及直排文字" type="vertTx">
  <p:cSld name="VERTICAL_TEXT">
    <p:spTree>
      <p:nvGrpSpPr>
        <p:cNvPr id="1" name="Shape 65"/>
        <p:cNvGrpSpPr/>
        <p:nvPr/>
      </p:nvGrpSpPr>
      <p:grpSpPr>
        <a:xfrm>
          <a:off x="0" y="0"/>
          <a:ext cx="0" cy="0"/>
          <a:chOff x="0" y="0"/>
          <a:chExt cx="0" cy="0"/>
        </a:xfrm>
      </p:grpSpPr>
      <p:sp>
        <p:nvSpPr>
          <p:cNvPr id="66" name="Google Shape;66;p4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47"/>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8" name="Google Shape;68;p4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9" name="Google Shape;69;p4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4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zh-TW"/>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3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3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3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3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3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zh-TW"/>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www.sciencedirect.com/science/article/pii/S0003687008001191?casa_token=H3Hokbvv0BgAAAAA:UiEV6XZXeDjhExsc2FCTHLHzFKRQXmVGxHZc82BvSAYsg7cmSC_gSNsHBbDJL-M1sOEkwgyDW6c#fig8" TargetMode="External"/><Relationship Id="rId3" Type="http://schemas.openxmlformats.org/officeDocument/2006/relationships/image" Target="../media/image5.jpg"/><Relationship Id="rId7" Type="http://schemas.openxmlformats.org/officeDocument/2006/relationships/hyperlink" Target="https://www.sciencedirect.com/science/article/pii/S0003687008001191?casa_token=H3Hokbvv0BgAAAAA:UiEV6XZXeDjhExsc2FCTHLHzFKRQXmVGxHZc82BvSAYsg7cmSC_gSNsHBbDJL-M1sOEkwgyDW6c#fig5"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8.jpg"/><Relationship Id="rId5" Type="http://schemas.openxmlformats.org/officeDocument/2006/relationships/image" Target="../media/image7.jpg"/><Relationship Id="rId4" Type="http://schemas.openxmlformats.org/officeDocument/2006/relationships/image" Target="../media/image6.jp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Google Shape;81;p3"/>
          <p:cNvSpPr/>
          <p:nvPr/>
        </p:nvSpPr>
        <p:spPr>
          <a:xfrm>
            <a:off x="8851662" y="1678030"/>
            <a:ext cx="3048001" cy="3284885"/>
          </a:xfrm>
          <a:prstGeom prst="rect">
            <a:avLst/>
          </a:prstGeom>
          <a:no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000"/>
              <a:buFont typeface="Arial"/>
              <a:buNone/>
            </a:pPr>
            <a:endParaRPr sz="2000" b="0" i="0" u="none" strike="noStrike" cap="none">
              <a:solidFill>
                <a:schemeClr val="lt1"/>
              </a:solidFill>
              <a:latin typeface="Microsoft JhengHei"/>
              <a:ea typeface="Microsoft JhengHei"/>
              <a:cs typeface="Microsoft JhengHei"/>
              <a:sym typeface="Microsoft JhengHei"/>
            </a:endParaRPr>
          </a:p>
        </p:txBody>
      </p:sp>
      <p:sp>
        <p:nvSpPr>
          <p:cNvPr id="82" name="Google Shape;82;p3"/>
          <p:cNvSpPr txBox="1">
            <a:spLocks noGrp="1"/>
          </p:cNvSpPr>
          <p:nvPr>
            <p:ph type="sldNum" idx="12"/>
          </p:nvPr>
        </p:nvSpPr>
        <p:spPr>
          <a:xfrm>
            <a:off x="9021147"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ltLang="zh-TW"/>
              <a:t>1</a:t>
            </a:fld>
            <a:endParaRPr/>
          </a:p>
        </p:txBody>
      </p:sp>
      <p:sp>
        <p:nvSpPr>
          <p:cNvPr id="83" name="Google Shape;83;p3"/>
          <p:cNvSpPr/>
          <p:nvPr/>
        </p:nvSpPr>
        <p:spPr>
          <a:xfrm>
            <a:off x="2684425" y="3198647"/>
            <a:ext cx="1913700" cy="1150500"/>
          </a:xfrm>
          <a:prstGeom prst="roundRect">
            <a:avLst>
              <a:gd name="adj" fmla="val 16667"/>
            </a:avLst>
          </a:prstGeom>
          <a:no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zh-TW" sz="2000" b="0" i="0" u="none" strike="noStrike" cap="none">
                <a:solidFill>
                  <a:schemeClr val="dk1"/>
                </a:solidFill>
                <a:latin typeface="Microsoft JhengHei"/>
                <a:ea typeface="Microsoft JhengHei"/>
                <a:cs typeface="Microsoft JhengHei"/>
                <a:sym typeface="Microsoft JhengHei"/>
              </a:rPr>
              <a:t>法定規範之逃生疏散標誌+</a:t>
            </a:r>
            <a:r>
              <a:rPr lang="zh-TW" sz="2000">
                <a:solidFill>
                  <a:schemeClr val="dk1"/>
                </a:solidFill>
                <a:latin typeface="Microsoft JhengHei"/>
                <a:ea typeface="Microsoft JhengHei"/>
                <a:cs typeface="Microsoft JhengHei"/>
                <a:sym typeface="Microsoft JhengHei"/>
              </a:rPr>
              <a:t>電子看板</a:t>
            </a:r>
            <a:r>
              <a:rPr lang="zh-TW" sz="2000" b="0" i="0" u="none" strike="noStrike" cap="none">
                <a:solidFill>
                  <a:schemeClr val="dk1"/>
                </a:solidFill>
                <a:latin typeface="Microsoft JhengHei"/>
                <a:ea typeface="Microsoft JhengHei"/>
                <a:cs typeface="Microsoft JhengHei"/>
                <a:sym typeface="Microsoft JhengHei"/>
              </a:rPr>
              <a:t>信息(增加)</a:t>
            </a:r>
            <a:endParaRPr/>
          </a:p>
        </p:txBody>
      </p:sp>
      <p:sp>
        <p:nvSpPr>
          <p:cNvPr id="84" name="Google Shape;84;p3"/>
          <p:cNvSpPr/>
          <p:nvPr/>
        </p:nvSpPr>
        <p:spPr>
          <a:xfrm>
            <a:off x="9343561" y="1111036"/>
            <a:ext cx="1913641" cy="575035"/>
          </a:xfrm>
          <a:prstGeom prst="roundRect">
            <a:avLst>
              <a:gd name="adj" fmla="val 16667"/>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000"/>
              <a:buFont typeface="Arial"/>
              <a:buNone/>
            </a:pPr>
            <a:r>
              <a:rPr lang="zh-TW" sz="2000" b="0" i="0" u="none" strike="noStrike" cap="none">
                <a:solidFill>
                  <a:schemeClr val="dk1"/>
                </a:solidFill>
                <a:latin typeface="Microsoft JhengHei"/>
                <a:ea typeface="Microsoft JhengHei"/>
                <a:cs typeface="Microsoft JhengHei"/>
                <a:sym typeface="Microsoft JhengHei"/>
              </a:rPr>
              <a:t>分析</a:t>
            </a:r>
            <a:endParaRPr sz="1400" b="0" i="0" u="none" strike="noStrike" cap="none">
              <a:solidFill>
                <a:srgbClr val="000000"/>
              </a:solidFill>
              <a:latin typeface="Arial"/>
              <a:ea typeface="Arial"/>
              <a:cs typeface="Arial"/>
              <a:sym typeface="Arial"/>
            </a:endParaRPr>
          </a:p>
        </p:txBody>
      </p:sp>
      <p:sp>
        <p:nvSpPr>
          <p:cNvPr id="85" name="Google Shape;85;p3"/>
          <p:cNvSpPr/>
          <p:nvPr/>
        </p:nvSpPr>
        <p:spPr>
          <a:xfrm>
            <a:off x="9121358" y="3401037"/>
            <a:ext cx="2542781" cy="575035"/>
          </a:xfrm>
          <a:prstGeom prst="roundRect">
            <a:avLst>
              <a:gd name="adj" fmla="val 16667"/>
            </a:avLst>
          </a:prstGeom>
          <a:no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000"/>
              <a:buFont typeface="Arial"/>
              <a:buNone/>
            </a:pPr>
            <a:r>
              <a:rPr lang="zh-TW" sz="2000" b="0" i="0" u="none" strike="noStrike" cap="none">
                <a:solidFill>
                  <a:srgbClr val="C55A11"/>
                </a:solidFill>
                <a:latin typeface="Microsoft JhengHei"/>
                <a:ea typeface="Microsoft JhengHei"/>
                <a:cs typeface="Microsoft JhengHei"/>
                <a:sym typeface="Microsoft JhengHei"/>
              </a:rPr>
              <a:t>從眾行為</a:t>
            </a:r>
            <a:endParaRPr sz="1400" b="0" i="0" u="none" strike="noStrike" cap="none">
              <a:solidFill>
                <a:srgbClr val="C55A11"/>
              </a:solidFill>
              <a:latin typeface="Arial"/>
              <a:ea typeface="Arial"/>
              <a:cs typeface="Arial"/>
              <a:sym typeface="Arial"/>
            </a:endParaRPr>
          </a:p>
        </p:txBody>
      </p:sp>
      <p:sp>
        <p:nvSpPr>
          <p:cNvPr id="86" name="Google Shape;86;p3"/>
          <p:cNvSpPr/>
          <p:nvPr/>
        </p:nvSpPr>
        <p:spPr>
          <a:xfrm>
            <a:off x="2684432" y="1828218"/>
            <a:ext cx="1832595" cy="1020868"/>
          </a:xfrm>
          <a:prstGeom prst="roundRect">
            <a:avLst>
              <a:gd name="adj" fmla="val 16667"/>
            </a:avLst>
          </a:prstGeom>
          <a:no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000"/>
              <a:buFont typeface="Arial"/>
              <a:buNone/>
            </a:pPr>
            <a:r>
              <a:rPr lang="zh-TW" sz="2000" b="0" i="0" u="none" strike="noStrike" cap="none">
                <a:solidFill>
                  <a:schemeClr val="dk1"/>
                </a:solidFill>
                <a:latin typeface="Microsoft JhengHei"/>
                <a:ea typeface="Microsoft JhengHei"/>
                <a:cs typeface="Microsoft JhengHei"/>
                <a:sym typeface="Microsoft JhengHei"/>
              </a:rPr>
              <a:t>法定規範之</a:t>
            </a:r>
            <a:endParaRPr sz="2000" b="0" i="0" u="none" strike="noStrike" cap="none">
              <a:solidFill>
                <a:schemeClr val="dk1"/>
              </a:solidFill>
              <a:latin typeface="Microsoft JhengHei"/>
              <a:ea typeface="Microsoft JhengHei"/>
              <a:cs typeface="Microsoft JhengHei"/>
              <a:sym typeface="Microsoft JhengHei"/>
            </a:endParaRPr>
          </a:p>
          <a:p>
            <a:pPr marL="0" marR="0" lvl="0" indent="0" algn="ctr" rtl="0">
              <a:lnSpc>
                <a:spcPct val="100000"/>
              </a:lnSpc>
              <a:spcBef>
                <a:spcPts val="0"/>
              </a:spcBef>
              <a:spcAft>
                <a:spcPts val="0"/>
              </a:spcAft>
              <a:buClr>
                <a:srgbClr val="000000"/>
              </a:buClr>
              <a:buSzPts val="2000"/>
              <a:buFont typeface="Arial"/>
              <a:buNone/>
            </a:pPr>
            <a:r>
              <a:rPr lang="zh-TW" sz="2000" b="0" i="0" u="none" strike="noStrike" cap="none">
                <a:solidFill>
                  <a:schemeClr val="dk1"/>
                </a:solidFill>
                <a:latin typeface="Microsoft JhengHei"/>
                <a:ea typeface="Microsoft JhengHei"/>
                <a:cs typeface="Microsoft JhengHei"/>
                <a:sym typeface="Microsoft JhengHei"/>
              </a:rPr>
              <a:t>逃生疏散標誌</a:t>
            </a:r>
            <a:endParaRPr sz="2000" b="0" i="0" u="none" strike="noStrike" cap="none">
              <a:solidFill>
                <a:schemeClr val="dk1"/>
              </a:solidFill>
              <a:latin typeface="Microsoft JhengHei"/>
              <a:ea typeface="Microsoft JhengHei"/>
              <a:cs typeface="Microsoft JhengHei"/>
              <a:sym typeface="Microsoft JhengHei"/>
            </a:endParaRPr>
          </a:p>
        </p:txBody>
      </p:sp>
      <p:sp>
        <p:nvSpPr>
          <p:cNvPr id="87" name="Google Shape;87;p3"/>
          <p:cNvSpPr/>
          <p:nvPr/>
        </p:nvSpPr>
        <p:spPr>
          <a:xfrm>
            <a:off x="381647" y="3162717"/>
            <a:ext cx="1913641" cy="575035"/>
          </a:xfrm>
          <a:prstGeom prst="roundRect">
            <a:avLst>
              <a:gd name="adj" fmla="val 16667"/>
            </a:avLst>
          </a:prstGeom>
          <a:no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zh-TW" sz="1800" b="0" i="0" u="none" strike="noStrike" cap="none">
                <a:solidFill>
                  <a:schemeClr val="dk1"/>
                </a:solidFill>
                <a:latin typeface="Microsoft JhengHei"/>
                <a:ea typeface="Microsoft JhengHei"/>
                <a:cs typeface="Microsoft JhengHei"/>
                <a:sym typeface="Microsoft JhengHei"/>
              </a:rPr>
              <a:t>災害逃生</a:t>
            </a:r>
            <a:endParaRPr sz="1400" b="0" i="0" u="none" strike="noStrike" cap="none">
              <a:solidFill>
                <a:srgbClr val="000000"/>
              </a:solidFill>
              <a:latin typeface="Arial"/>
              <a:ea typeface="Arial"/>
              <a:cs typeface="Arial"/>
              <a:sym typeface="Arial"/>
            </a:endParaRPr>
          </a:p>
        </p:txBody>
      </p:sp>
      <p:sp>
        <p:nvSpPr>
          <p:cNvPr id="88" name="Google Shape;88;p3"/>
          <p:cNvSpPr/>
          <p:nvPr/>
        </p:nvSpPr>
        <p:spPr>
          <a:xfrm>
            <a:off x="5710119" y="2349346"/>
            <a:ext cx="1913641" cy="960512"/>
          </a:xfrm>
          <a:prstGeom prst="roundRect">
            <a:avLst>
              <a:gd name="adj" fmla="val 16667"/>
            </a:avLst>
          </a:prstGeom>
          <a:no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000"/>
              <a:buFont typeface="Arial"/>
              <a:buNone/>
            </a:pPr>
            <a:r>
              <a:rPr lang="zh-TW" sz="2000" b="0" i="0" u="none" strike="noStrike" cap="none">
                <a:solidFill>
                  <a:schemeClr val="dk1"/>
                </a:solidFill>
                <a:latin typeface="Microsoft JhengHei"/>
                <a:ea typeface="Microsoft JhengHei"/>
                <a:cs typeface="Microsoft JhengHei"/>
                <a:sym typeface="Microsoft JhengHei"/>
              </a:rPr>
              <a:t>不熟悉建築物</a:t>
            </a:r>
            <a:endParaRPr sz="2000" b="0" i="0" u="none" strike="noStrike" cap="none">
              <a:solidFill>
                <a:schemeClr val="dk1"/>
              </a:solidFill>
              <a:latin typeface="Microsoft JhengHei"/>
              <a:ea typeface="Microsoft JhengHei"/>
              <a:cs typeface="Microsoft JhengHei"/>
              <a:sym typeface="Microsoft JhengHei"/>
            </a:endParaRPr>
          </a:p>
          <a:p>
            <a:pPr marL="0" marR="0" lvl="0" indent="0" algn="ctr" rtl="0">
              <a:lnSpc>
                <a:spcPct val="100000"/>
              </a:lnSpc>
              <a:spcBef>
                <a:spcPts val="0"/>
              </a:spcBef>
              <a:spcAft>
                <a:spcPts val="0"/>
              </a:spcAft>
              <a:buClr>
                <a:srgbClr val="000000"/>
              </a:buClr>
              <a:buSzPts val="2000"/>
              <a:buFont typeface="Arial"/>
              <a:buNone/>
            </a:pPr>
            <a:r>
              <a:rPr lang="zh-TW" sz="2000" b="0" i="0" u="none" strike="noStrike" cap="none">
                <a:solidFill>
                  <a:schemeClr val="dk1"/>
                </a:solidFill>
                <a:latin typeface="Microsoft JhengHei"/>
                <a:ea typeface="Microsoft JhengHei"/>
                <a:cs typeface="Microsoft JhengHei"/>
                <a:sym typeface="Microsoft JhengHei"/>
              </a:rPr>
              <a:t>男女各半</a:t>
            </a:r>
            <a:endParaRPr sz="2000" b="0" i="0" u="none" strike="noStrike" cap="none">
              <a:solidFill>
                <a:schemeClr val="dk1"/>
              </a:solidFill>
              <a:latin typeface="Microsoft JhengHei"/>
              <a:ea typeface="Microsoft JhengHei"/>
              <a:cs typeface="Microsoft JhengHei"/>
              <a:sym typeface="Microsoft JhengHei"/>
            </a:endParaRPr>
          </a:p>
        </p:txBody>
      </p:sp>
      <p:sp>
        <p:nvSpPr>
          <p:cNvPr id="89" name="Google Shape;89;p3"/>
          <p:cNvSpPr/>
          <p:nvPr/>
        </p:nvSpPr>
        <p:spPr>
          <a:xfrm>
            <a:off x="9121356" y="2045019"/>
            <a:ext cx="2542782" cy="575035"/>
          </a:xfrm>
          <a:prstGeom prst="roundRect">
            <a:avLst>
              <a:gd name="adj" fmla="val 16667"/>
            </a:avLst>
          </a:prstGeom>
          <a:no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000"/>
              <a:buFont typeface="Arial"/>
              <a:buNone/>
            </a:pPr>
            <a:r>
              <a:rPr lang="zh-TW" sz="2000" b="0" i="0" u="none" strike="noStrike" cap="none">
                <a:solidFill>
                  <a:schemeClr val="dk1"/>
                </a:solidFill>
                <a:latin typeface="Microsoft JhengHei"/>
                <a:ea typeface="Microsoft JhengHei"/>
                <a:cs typeface="Microsoft JhengHei"/>
                <a:sym typeface="Microsoft JhengHei"/>
              </a:rPr>
              <a:t>路徑選擇</a:t>
            </a:r>
            <a:endParaRPr sz="2000" b="0" i="0" u="none" strike="noStrike" cap="none">
              <a:solidFill>
                <a:schemeClr val="dk1"/>
              </a:solidFill>
              <a:latin typeface="Microsoft JhengHei"/>
              <a:ea typeface="Microsoft JhengHei"/>
              <a:cs typeface="Microsoft JhengHei"/>
              <a:sym typeface="Microsoft JhengHei"/>
            </a:endParaRPr>
          </a:p>
        </p:txBody>
      </p:sp>
      <p:sp>
        <p:nvSpPr>
          <p:cNvPr id="90" name="Google Shape;90;p3"/>
          <p:cNvSpPr/>
          <p:nvPr/>
        </p:nvSpPr>
        <p:spPr>
          <a:xfrm>
            <a:off x="9121357" y="2709732"/>
            <a:ext cx="2542781" cy="575035"/>
          </a:xfrm>
          <a:prstGeom prst="roundRect">
            <a:avLst>
              <a:gd name="adj" fmla="val 16667"/>
            </a:avLst>
          </a:prstGeom>
          <a:no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000"/>
              <a:buFont typeface="Arial"/>
              <a:buNone/>
            </a:pPr>
            <a:r>
              <a:rPr lang="zh-TW" sz="2000" b="0" i="0" u="none" strike="noStrike" cap="none">
                <a:solidFill>
                  <a:srgbClr val="C55A11"/>
                </a:solidFill>
                <a:latin typeface="Microsoft JhengHei"/>
                <a:ea typeface="Microsoft JhengHei"/>
                <a:cs typeface="Microsoft JhengHei"/>
                <a:sym typeface="Microsoft JhengHei"/>
              </a:rPr>
              <a:t>完成時間</a:t>
            </a:r>
            <a:endParaRPr sz="2000" b="0" i="0" u="none" strike="noStrike" cap="none">
              <a:solidFill>
                <a:srgbClr val="C55A11"/>
              </a:solidFill>
              <a:latin typeface="Microsoft JhengHei"/>
              <a:ea typeface="Microsoft JhengHei"/>
              <a:cs typeface="Microsoft JhengHei"/>
              <a:sym typeface="Microsoft JhengHei"/>
            </a:endParaRPr>
          </a:p>
        </p:txBody>
      </p:sp>
      <p:sp>
        <p:nvSpPr>
          <p:cNvPr id="91" name="Google Shape;91;p3"/>
          <p:cNvSpPr/>
          <p:nvPr/>
        </p:nvSpPr>
        <p:spPr>
          <a:xfrm>
            <a:off x="5430241" y="1736436"/>
            <a:ext cx="2473399" cy="3168074"/>
          </a:xfrm>
          <a:prstGeom prst="roundRect">
            <a:avLst>
              <a:gd name="adj" fmla="val 16667"/>
            </a:avLst>
          </a:prstGeom>
          <a:no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000"/>
              <a:buFont typeface="Arial"/>
              <a:buNone/>
            </a:pPr>
            <a:endParaRPr sz="2000" b="0" i="0" u="none" strike="noStrike" cap="none">
              <a:solidFill>
                <a:schemeClr val="dk1"/>
              </a:solidFill>
              <a:latin typeface="Microsoft JhengHei"/>
              <a:ea typeface="Microsoft JhengHei"/>
              <a:cs typeface="Microsoft JhengHei"/>
              <a:sym typeface="Microsoft JhengHei"/>
            </a:endParaRPr>
          </a:p>
        </p:txBody>
      </p:sp>
      <p:cxnSp>
        <p:nvCxnSpPr>
          <p:cNvPr id="92" name="Google Shape;92;p3"/>
          <p:cNvCxnSpPr>
            <a:stCxn id="87" idx="3"/>
            <a:endCxn id="86" idx="1"/>
          </p:cNvCxnSpPr>
          <p:nvPr/>
        </p:nvCxnSpPr>
        <p:spPr>
          <a:xfrm rot="10800000" flipH="1">
            <a:off x="2295288" y="2338734"/>
            <a:ext cx="389100" cy="1111500"/>
          </a:xfrm>
          <a:prstGeom prst="straightConnector1">
            <a:avLst/>
          </a:prstGeom>
          <a:noFill/>
          <a:ln w="9525" cap="flat" cmpd="sng">
            <a:solidFill>
              <a:schemeClr val="accent1"/>
            </a:solidFill>
            <a:prstDash val="solid"/>
            <a:miter lim="800000"/>
            <a:headEnd type="none" w="sm" len="sm"/>
            <a:tailEnd type="triangle" w="med" len="med"/>
          </a:ln>
        </p:spPr>
      </p:cxnSp>
      <p:cxnSp>
        <p:nvCxnSpPr>
          <p:cNvPr id="93" name="Google Shape;93;p3"/>
          <p:cNvCxnSpPr>
            <a:stCxn id="87" idx="3"/>
            <a:endCxn id="83" idx="1"/>
          </p:cNvCxnSpPr>
          <p:nvPr/>
        </p:nvCxnSpPr>
        <p:spPr>
          <a:xfrm>
            <a:off x="2295288" y="3450234"/>
            <a:ext cx="389100" cy="323700"/>
          </a:xfrm>
          <a:prstGeom prst="straightConnector1">
            <a:avLst/>
          </a:prstGeom>
          <a:noFill/>
          <a:ln w="9525" cap="flat" cmpd="sng">
            <a:solidFill>
              <a:schemeClr val="accent1"/>
            </a:solidFill>
            <a:prstDash val="solid"/>
            <a:miter lim="800000"/>
            <a:headEnd type="none" w="sm" len="sm"/>
            <a:tailEnd type="triangle" w="med" len="med"/>
          </a:ln>
        </p:spPr>
      </p:cxnSp>
      <p:cxnSp>
        <p:nvCxnSpPr>
          <p:cNvPr id="94" name="Google Shape;94;p3"/>
          <p:cNvCxnSpPr>
            <a:stCxn id="86" idx="3"/>
            <a:endCxn id="91" idx="1"/>
          </p:cNvCxnSpPr>
          <p:nvPr/>
        </p:nvCxnSpPr>
        <p:spPr>
          <a:xfrm>
            <a:off x="4517027" y="2338652"/>
            <a:ext cx="913200" cy="981900"/>
          </a:xfrm>
          <a:prstGeom prst="straightConnector1">
            <a:avLst/>
          </a:prstGeom>
          <a:noFill/>
          <a:ln w="9525" cap="flat" cmpd="sng">
            <a:solidFill>
              <a:schemeClr val="accent1"/>
            </a:solidFill>
            <a:prstDash val="solid"/>
            <a:miter lim="800000"/>
            <a:headEnd type="none" w="sm" len="sm"/>
            <a:tailEnd type="triangle" w="med" len="med"/>
          </a:ln>
        </p:spPr>
      </p:cxnSp>
      <p:cxnSp>
        <p:nvCxnSpPr>
          <p:cNvPr id="95" name="Google Shape;95;p3"/>
          <p:cNvCxnSpPr>
            <a:stCxn id="83" idx="3"/>
            <a:endCxn id="91" idx="1"/>
          </p:cNvCxnSpPr>
          <p:nvPr/>
        </p:nvCxnSpPr>
        <p:spPr>
          <a:xfrm rot="10800000" flipH="1">
            <a:off x="4598125" y="3320597"/>
            <a:ext cx="832200" cy="453300"/>
          </a:xfrm>
          <a:prstGeom prst="straightConnector1">
            <a:avLst/>
          </a:prstGeom>
          <a:noFill/>
          <a:ln w="9525" cap="flat" cmpd="sng">
            <a:solidFill>
              <a:schemeClr val="accent1"/>
            </a:solidFill>
            <a:prstDash val="solid"/>
            <a:miter lim="800000"/>
            <a:headEnd type="none" w="sm" len="sm"/>
            <a:tailEnd type="triangle" w="med" len="med"/>
          </a:ln>
        </p:spPr>
      </p:cxnSp>
      <p:cxnSp>
        <p:nvCxnSpPr>
          <p:cNvPr id="96" name="Google Shape;96;p3"/>
          <p:cNvCxnSpPr>
            <a:stCxn id="91" idx="3"/>
            <a:endCxn id="81" idx="1"/>
          </p:cNvCxnSpPr>
          <p:nvPr/>
        </p:nvCxnSpPr>
        <p:spPr>
          <a:xfrm>
            <a:off x="7903640" y="3320473"/>
            <a:ext cx="948000" cy="0"/>
          </a:xfrm>
          <a:prstGeom prst="straightConnector1">
            <a:avLst/>
          </a:prstGeom>
          <a:noFill/>
          <a:ln w="9525" cap="flat" cmpd="sng">
            <a:solidFill>
              <a:schemeClr val="accent1"/>
            </a:solidFill>
            <a:prstDash val="solid"/>
            <a:miter lim="800000"/>
            <a:headEnd type="none" w="sm" len="sm"/>
            <a:tailEnd type="triangle" w="med" len="med"/>
          </a:ln>
        </p:spPr>
      </p:cxnSp>
      <p:sp>
        <p:nvSpPr>
          <p:cNvPr id="97" name="Google Shape;97;p3"/>
          <p:cNvSpPr/>
          <p:nvPr/>
        </p:nvSpPr>
        <p:spPr>
          <a:xfrm>
            <a:off x="314184" y="2045019"/>
            <a:ext cx="1913641" cy="575035"/>
          </a:xfrm>
          <a:prstGeom prst="roundRect">
            <a:avLst>
              <a:gd name="adj" fmla="val 16667"/>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zh-TW" sz="1800" b="0" i="0" u="none" strike="noStrike" cap="none">
                <a:solidFill>
                  <a:schemeClr val="dk1"/>
                </a:solidFill>
                <a:latin typeface="Microsoft JhengHei"/>
                <a:ea typeface="Microsoft JhengHei"/>
                <a:cs typeface="Microsoft JhengHei"/>
                <a:sym typeface="Microsoft JhengHei"/>
              </a:rPr>
              <a:t>虛擬實境</a:t>
            </a:r>
            <a:endParaRPr sz="1800" b="0" i="0" u="none" strike="noStrike" cap="none">
              <a:solidFill>
                <a:schemeClr val="dk1"/>
              </a:solidFill>
              <a:latin typeface="Microsoft JhengHei"/>
              <a:ea typeface="Microsoft JhengHei"/>
              <a:cs typeface="Microsoft JhengHei"/>
              <a:sym typeface="Microsoft JhengHei"/>
            </a:endParaRPr>
          </a:p>
        </p:txBody>
      </p:sp>
      <p:sp>
        <p:nvSpPr>
          <p:cNvPr id="98" name="Google Shape;98;p3"/>
          <p:cNvSpPr/>
          <p:nvPr/>
        </p:nvSpPr>
        <p:spPr>
          <a:xfrm>
            <a:off x="5710119" y="1796956"/>
            <a:ext cx="1913641" cy="575035"/>
          </a:xfrm>
          <a:prstGeom prst="roundRect">
            <a:avLst>
              <a:gd name="adj" fmla="val 16667"/>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000"/>
              <a:buFont typeface="Arial"/>
              <a:buNone/>
            </a:pPr>
            <a:r>
              <a:rPr lang="zh-TW" sz="2000" b="0" i="0" u="none" strike="noStrike" cap="none">
                <a:solidFill>
                  <a:schemeClr val="dk1"/>
                </a:solidFill>
                <a:latin typeface="Microsoft JhengHei"/>
                <a:ea typeface="Microsoft JhengHei"/>
                <a:cs typeface="Microsoft JhengHei"/>
                <a:sym typeface="Microsoft JhengHei"/>
              </a:rPr>
              <a:t>受測者</a:t>
            </a:r>
            <a:endParaRPr sz="2000" b="0" i="0" u="none" strike="noStrike" cap="none">
              <a:solidFill>
                <a:schemeClr val="dk1"/>
              </a:solidFill>
              <a:latin typeface="Microsoft JhengHei"/>
              <a:ea typeface="Microsoft JhengHei"/>
              <a:cs typeface="Microsoft JhengHei"/>
              <a:sym typeface="Microsoft JhengHei"/>
            </a:endParaRPr>
          </a:p>
        </p:txBody>
      </p:sp>
      <p:sp>
        <p:nvSpPr>
          <p:cNvPr id="99" name="Google Shape;99;p3"/>
          <p:cNvSpPr/>
          <p:nvPr/>
        </p:nvSpPr>
        <p:spPr>
          <a:xfrm>
            <a:off x="2705478" y="1149736"/>
            <a:ext cx="1913641" cy="575035"/>
          </a:xfrm>
          <a:prstGeom prst="roundRect">
            <a:avLst>
              <a:gd name="adj" fmla="val 16667"/>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000"/>
              <a:buFont typeface="Arial"/>
              <a:buNone/>
            </a:pPr>
            <a:r>
              <a:rPr lang="zh-TW" sz="2000" b="0" i="0" u="none" strike="noStrike" cap="none">
                <a:solidFill>
                  <a:schemeClr val="dk1"/>
                </a:solidFill>
                <a:latin typeface="Microsoft JhengHei"/>
                <a:ea typeface="Microsoft JhengHei"/>
                <a:cs typeface="Microsoft JhengHei"/>
                <a:sym typeface="Microsoft JhengHei"/>
              </a:rPr>
              <a:t>信息反饋</a:t>
            </a:r>
            <a:endParaRPr sz="2000" b="0" i="0" u="none" strike="noStrike" cap="none">
              <a:solidFill>
                <a:schemeClr val="dk1"/>
              </a:solidFill>
              <a:latin typeface="Microsoft JhengHei"/>
              <a:ea typeface="Microsoft JhengHei"/>
              <a:cs typeface="Microsoft JhengHei"/>
              <a:sym typeface="Microsoft JhengHei"/>
            </a:endParaRPr>
          </a:p>
        </p:txBody>
      </p:sp>
      <p:sp>
        <p:nvSpPr>
          <p:cNvPr id="100" name="Google Shape;100;p3"/>
          <p:cNvSpPr/>
          <p:nvPr/>
        </p:nvSpPr>
        <p:spPr>
          <a:xfrm>
            <a:off x="2689795" y="4605834"/>
            <a:ext cx="1929324" cy="981822"/>
          </a:xfrm>
          <a:prstGeom prst="roundRect">
            <a:avLst>
              <a:gd name="adj" fmla="val 16667"/>
            </a:avLst>
          </a:prstGeom>
          <a:no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zh-TW" sz="2000" b="0" i="0" u="none" strike="noStrike" cap="none">
                <a:solidFill>
                  <a:schemeClr val="dk1"/>
                </a:solidFill>
                <a:latin typeface="Microsoft JhengHei"/>
                <a:ea typeface="Microsoft JhengHei"/>
                <a:cs typeface="Microsoft JhengHei"/>
                <a:sym typeface="Microsoft JhengHei"/>
              </a:rPr>
              <a:t>人機介面/人因工程概念手機信息</a:t>
            </a:r>
            <a:endParaRPr/>
          </a:p>
        </p:txBody>
      </p:sp>
      <p:cxnSp>
        <p:nvCxnSpPr>
          <p:cNvPr id="101" name="Google Shape;101;p3"/>
          <p:cNvCxnSpPr>
            <a:stCxn id="87" idx="3"/>
            <a:endCxn id="100" idx="1"/>
          </p:cNvCxnSpPr>
          <p:nvPr/>
        </p:nvCxnSpPr>
        <p:spPr>
          <a:xfrm>
            <a:off x="2295288" y="3450234"/>
            <a:ext cx="394500" cy="1646400"/>
          </a:xfrm>
          <a:prstGeom prst="straightConnector1">
            <a:avLst/>
          </a:prstGeom>
          <a:noFill/>
          <a:ln w="9525" cap="flat" cmpd="sng">
            <a:solidFill>
              <a:schemeClr val="accent1"/>
            </a:solidFill>
            <a:prstDash val="solid"/>
            <a:miter lim="800000"/>
            <a:headEnd type="none" w="sm" len="sm"/>
            <a:tailEnd type="triangle" w="med" len="med"/>
          </a:ln>
        </p:spPr>
      </p:cxnSp>
      <p:cxnSp>
        <p:nvCxnSpPr>
          <p:cNvPr id="102" name="Google Shape;102;p3"/>
          <p:cNvCxnSpPr>
            <a:stCxn id="100" idx="3"/>
            <a:endCxn id="91" idx="1"/>
          </p:cNvCxnSpPr>
          <p:nvPr/>
        </p:nvCxnSpPr>
        <p:spPr>
          <a:xfrm rot="10800000" flipH="1">
            <a:off x="4619119" y="3320445"/>
            <a:ext cx="811200" cy="1776300"/>
          </a:xfrm>
          <a:prstGeom prst="straightConnector1">
            <a:avLst/>
          </a:prstGeom>
          <a:noFill/>
          <a:ln w="9525" cap="flat" cmpd="sng">
            <a:solidFill>
              <a:schemeClr val="accent1"/>
            </a:solidFill>
            <a:prstDash val="solid"/>
            <a:miter lim="800000"/>
            <a:headEnd type="none" w="sm" len="sm"/>
            <a:tailEnd type="triangle" w="med" len="med"/>
          </a:ln>
        </p:spPr>
      </p:cxnSp>
      <p:sp>
        <p:nvSpPr>
          <p:cNvPr id="103" name="Google Shape;103;p3"/>
          <p:cNvSpPr/>
          <p:nvPr/>
        </p:nvSpPr>
        <p:spPr>
          <a:xfrm>
            <a:off x="9121356" y="4092342"/>
            <a:ext cx="2542782" cy="575035"/>
          </a:xfrm>
          <a:prstGeom prst="roundRect">
            <a:avLst>
              <a:gd name="adj" fmla="val 16667"/>
            </a:avLst>
          </a:prstGeom>
          <a:no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000"/>
              <a:buFont typeface="Arial"/>
              <a:buNone/>
            </a:pPr>
            <a:r>
              <a:rPr lang="zh-TW" sz="2000" b="0" i="0" u="none" strike="noStrike" cap="none">
                <a:solidFill>
                  <a:schemeClr val="dk1"/>
                </a:solidFill>
                <a:latin typeface="Microsoft JhengHei"/>
                <a:ea typeface="Microsoft JhengHei"/>
                <a:cs typeface="Microsoft JhengHei"/>
                <a:sym typeface="Microsoft JhengHei"/>
              </a:rPr>
              <a:t>心理負荷</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2000"/>
              <a:buFont typeface="Arial"/>
              <a:buNone/>
            </a:pPr>
            <a:r>
              <a:rPr lang="zh-TW" sz="2000" b="0" i="0" u="none" strike="noStrike" cap="none">
                <a:solidFill>
                  <a:srgbClr val="BFBFBF"/>
                </a:solidFill>
                <a:latin typeface="Microsoft JhengHei"/>
                <a:ea typeface="Microsoft JhengHei"/>
                <a:cs typeface="Microsoft JhengHei"/>
                <a:sym typeface="Microsoft JhengHei"/>
              </a:rPr>
              <a:t>是否冒險</a:t>
            </a:r>
            <a:endParaRPr sz="2000" b="0" i="0" u="none" strike="noStrike" cap="none">
              <a:solidFill>
                <a:srgbClr val="BFBFBF"/>
              </a:solidFill>
              <a:latin typeface="Microsoft JhengHei"/>
              <a:ea typeface="Microsoft JhengHei"/>
              <a:cs typeface="Microsoft JhengHei"/>
              <a:sym typeface="Microsoft JhengHei"/>
            </a:endParaRPr>
          </a:p>
        </p:txBody>
      </p:sp>
      <p:sp>
        <p:nvSpPr>
          <p:cNvPr id="104" name="Google Shape;104;p3"/>
          <p:cNvSpPr/>
          <p:nvPr/>
        </p:nvSpPr>
        <p:spPr>
          <a:xfrm>
            <a:off x="428771" y="3636329"/>
            <a:ext cx="1913641" cy="575035"/>
          </a:xfrm>
          <a:prstGeom prst="roundRect">
            <a:avLst>
              <a:gd name="adj" fmla="val 16667"/>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zh-TW" sz="1800" b="0" i="0" u="none" strike="noStrike" cap="none">
                <a:solidFill>
                  <a:schemeClr val="dk1"/>
                </a:solidFill>
                <a:latin typeface="Microsoft JhengHei"/>
                <a:ea typeface="Microsoft JhengHei"/>
                <a:cs typeface="Microsoft JhengHei"/>
                <a:sym typeface="Microsoft JhengHei"/>
              </a:rPr>
              <a:t>有他人選擇顯示</a:t>
            </a:r>
            <a:endParaRPr sz="1800" b="0" i="0" u="none" strike="noStrike" cap="none">
              <a:solidFill>
                <a:schemeClr val="dk1"/>
              </a:solidFill>
              <a:latin typeface="Microsoft JhengHei"/>
              <a:ea typeface="Microsoft JhengHei"/>
              <a:cs typeface="Microsoft JhengHei"/>
              <a:sym typeface="Microsoft JhengHe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4" name="Google Shape;194;p4"/>
          <p:cNvSpPr txBox="1"/>
          <p:nvPr/>
        </p:nvSpPr>
        <p:spPr>
          <a:xfrm>
            <a:off x="-21800" y="6356350"/>
            <a:ext cx="12213800" cy="501650"/>
          </a:xfrm>
          <a:prstGeom prst="rect">
            <a:avLst/>
          </a:prstGeom>
          <a:solidFill>
            <a:srgbClr val="FFC000"/>
          </a:solidFill>
          <a:ln>
            <a:noFill/>
          </a:ln>
        </p:spPr>
        <p:txBody>
          <a:bodyPr spcFirstLastPara="1" wrap="square" lIns="91425" tIns="45700" rIns="91425" bIns="45700" anchor="t" anchorCtr="0">
            <a:noAutofit/>
          </a:bodyPr>
          <a:lstStyle/>
          <a:p>
            <a:pPr marL="0" marR="0" lvl="0" indent="0" algn="l" rtl="0">
              <a:lnSpc>
                <a:spcPct val="120000"/>
              </a:lnSpc>
              <a:spcBef>
                <a:spcPts val="0"/>
              </a:spcBef>
              <a:spcAft>
                <a:spcPts val="0"/>
              </a:spcAft>
              <a:buClr>
                <a:schemeClr val="dk1"/>
              </a:buClr>
              <a:buSzPts val="2400"/>
              <a:buFont typeface="Arial"/>
              <a:buNone/>
            </a:pPr>
            <a:endParaRPr sz="2400" b="0" i="0" u="none" strike="noStrike" cap="none">
              <a:solidFill>
                <a:schemeClr val="dk1"/>
              </a:solidFill>
              <a:latin typeface="Microsoft JhengHei"/>
              <a:ea typeface="Microsoft JhengHei"/>
              <a:cs typeface="Microsoft JhengHei"/>
              <a:sym typeface="Microsoft JhengHei"/>
            </a:endParaRPr>
          </a:p>
          <a:p>
            <a:pPr marL="342900" marR="0" lvl="0" indent="-190500" algn="l" rtl="0">
              <a:lnSpc>
                <a:spcPct val="120000"/>
              </a:lnSpc>
              <a:spcBef>
                <a:spcPts val="1000"/>
              </a:spcBef>
              <a:spcAft>
                <a:spcPts val="0"/>
              </a:spcAft>
              <a:buClr>
                <a:schemeClr val="dk1"/>
              </a:buClr>
              <a:buSzPts val="2400"/>
              <a:buFont typeface="Arial"/>
              <a:buNone/>
            </a:pPr>
            <a:endParaRPr sz="2400" b="0" i="0" u="none" strike="noStrike" cap="none">
              <a:solidFill>
                <a:schemeClr val="dk1"/>
              </a:solidFill>
              <a:latin typeface="Microsoft JhengHei"/>
              <a:ea typeface="Microsoft JhengHei"/>
              <a:cs typeface="Microsoft JhengHei"/>
              <a:sym typeface="Microsoft JhengHei"/>
            </a:endParaRPr>
          </a:p>
          <a:p>
            <a:pPr marL="342900" marR="0" lvl="0" indent="-190500" algn="ctr" rtl="0">
              <a:lnSpc>
                <a:spcPct val="120000"/>
              </a:lnSpc>
              <a:spcBef>
                <a:spcPts val="1000"/>
              </a:spcBef>
              <a:spcAft>
                <a:spcPts val="0"/>
              </a:spcAft>
              <a:buClr>
                <a:schemeClr val="dk1"/>
              </a:buClr>
              <a:buSzPts val="2400"/>
              <a:buFont typeface="Arial"/>
              <a:buNone/>
            </a:pPr>
            <a:endParaRPr sz="2400" b="0" i="0" u="none" strike="noStrike" cap="none">
              <a:solidFill>
                <a:schemeClr val="dk1"/>
              </a:solidFill>
              <a:latin typeface="Microsoft JhengHei"/>
              <a:ea typeface="Microsoft JhengHei"/>
              <a:cs typeface="Microsoft JhengHei"/>
              <a:sym typeface="Microsoft JhengHei"/>
            </a:endParaRPr>
          </a:p>
        </p:txBody>
      </p:sp>
      <p:sp>
        <p:nvSpPr>
          <p:cNvPr id="195" name="Google Shape;195;p4"/>
          <p:cNvSpPr txBox="1">
            <a:spLocks noGrp="1"/>
          </p:cNvSpPr>
          <p:nvPr>
            <p:ph type="ctrTitle"/>
          </p:nvPr>
        </p:nvSpPr>
        <p:spPr>
          <a:xfrm>
            <a:off x="590548" y="0"/>
            <a:ext cx="7419977" cy="1190969"/>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chemeClr val="dk1"/>
              </a:buClr>
              <a:buSzPts val="6000"/>
              <a:buFont typeface="Microsoft JhengHei"/>
              <a:buNone/>
            </a:pPr>
            <a:r>
              <a:rPr lang="zh-TW" b="1">
                <a:latin typeface="Microsoft JhengHei"/>
                <a:ea typeface="Microsoft JhengHei"/>
                <a:cs typeface="Microsoft JhengHei"/>
                <a:sym typeface="Microsoft JhengHei"/>
              </a:rPr>
              <a:t>Methods-</a:t>
            </a:r>
            <a:r>
              <a:rPr lang="zh-TW"/>
              <a:t> </a:t>
            </a:r>
            <a:r>
              <a:rPr lang="zh-TW" sz="3200">
                <a:latin typeface="Microsoft JhengHei"/>
                <a:ea typeface="Microsoft JhengHei"/>
                <a:cs typeface="Microsoft JhengHei"/>
                <a:sym typeface="Microsoft JhengHei"/>
              </a:rPr>
              <a:t>Participants</a:t>
            </a:r>
            <a:endParaRPr sz="3200">
              <a:latin typeface="Microsoft JhengHei"/>
              <a:ea typeface="Microsoft JhengHei"/>
              <a:cs typeface="Microsoft JhengHei"/>
              <a:sym typeface="Microsoft JhengHei"/>
            </a:endParaRPr>
          </a:p>
        </p:txBody>
      </p:sp>
      <p:sp>
        <p:nvSpPr>
          <p:cNvPr id="196" name="Google Shape;196;p4"/>
          <p:cNvSpPr txBox="1">
            <a:spLocks noGrp="1"/>
          </p:cNvSpPr>
          <p:nvPr>
            <p:ph type="subTitle" idx="1"/>
          </p:nvPr>
        </p:nvSpPr>
        <p:spPr>
          <a:xfrm>
            <a:off x="843604" y="1554995"/>
            <a:ext cx="10815687" cy="1829282"/>
          </a:xfrm>
          <a:prstGeom prst="rect">
            <a:avLst/>
          </a:prstGeom>
          <a:noFill/>
          <a:ln>
            <a:noFill/>
          </a:ln>
        </p:spPr>
        <p:txBody>
          <a:bodyPr spcFirstLastPara="1" wrap="square" lIns="91425" tIns="45700" rIns="91425" bIns="45700" anchor="t" anchorCtr="0">
            <a:noAutofit/>
          </a:bodyPr>
          <a:lstStyle/>
          <a:p>
            <a:pPr marL="342900" lvl="0" indent="-342900" algn="l" rtl="0">
              <a:lnSpc>
                <a:spcPct val="120000"/>
              </a:lnSpc>
              <a:spcBef>
                <a:spcPts val="0"/>
              </a:spcBef>
              <a:spcAft>
                <a:spcPts val="0"/>
              </a:spcAft>
              <a:buSzPts val="2400"/>
              <a:buChar char="•"/>
            </a:pPr>
            <a:r>
              <a:rPr lang="zh-TW">
                <a:latin typeface="Microsoft JhengHei"/>
                <a:ea typeface="Microsoft JhengHei"/>
                <a:cs typeface="Microsoft JhengHei"/>
                <a:sym typeface="Microsoft JhengHei"/>
              </a:rPr>
              <a:t>每種類型的實驗至少有 30 名參與者參與：</a:t>
            </a:r>
            <a:endParaRPr>
              <a:latin typeface="Microsoft JhengHei"/>
              <a:ea typeface="Microsoft JhengHei"/>
              <a:cs typeface="Microsoft JhengHei"/>
              <a:sym typeface="Microsoft JhengHei"/>
            </a:endParaRPr>
          </a:p>
          <a:p>
            <a:pPr marL="457200" lvl="0" indent="-457200" algn="l" rtl="0">
              <a:lnSpc>
                <a:spcPct val="120000"/>
              </a:lnSpc>
              <a:spcBef>
                <a:spcPts val="0"/>
              </a:spcBef>
              <a:spcAft>
                <a:spcPts val="0"/>
              </a:spcAft>
              <a:buSzPts val="2400"/>
              <a:buFont typeface="Arial"/>
              <a:buAutoNum type="arabicPeriod"/>
            </a:pPr>
            <a:r>
              <a:rPr lang="zh-TW">
                <a:latin typeface="Microsoft JhengHei"/>
                <a:ea typeface="Microsoft JhengHei"/>
                <a:cs typeface="Microsoft JhengHei"/>
                <a:sym typeface="Microsoft JhengHei"/>
              </a:rPr>
              <a:t>No Sign （A 類）34 人；</a:t>
            </a:r>
            <a:endParaRPr>
              <a:latin typeface="Microsoft JhengHei"/>
              <a:ea typeface="Microsoft JhengHei"/>
              <a:cs typeface="Microsoft JhengHei"/>
              <a:sym typeface="Microsoft JhengHei"/>
            </a:endParaRPr>
          </a:p>
          <a:p>
            <a:pPr marL="457200" lvl="0" indent="-457200" algn="l" rtl="0">
              <a:lnSpc>
                <a:spcPct val="120000"/>
              </a:lnSpc>
              <a:spcBef>
                <a:spcPts val="0"/>
              </a:spcBef>
              <a:spcAft>
                <a:spcPts val="0"/>
              </a:spcAft>
              <a:buSzPts val="2400"/>
              <a:buFont typeface="Arial"/>
              <a:buAutoNum type="arabicPeriod"/>
            </a:pPr>
            <a:r>
              <a:rPr lang="zh-TW">
                <a:latin typeface="Microsoft JhengHei"/>
                <a:ea typeface="Microsoft JhengHei"/>
                <a:cs typeface="Microsoft JhengHei"/>
                <a:sym typeface="Microsoft JhengHei"/>
              </a:rPr>
              <a:t>新標誌組（B類） 37人；</a:t>
            </a:r>
            <a:endParaRPr>
              <a:latin typeface="Microsoft JhengHei"/>
              <a:ea typeface="Microsoft JhengHei"/>
              <a:cs typeface="Microsoft JhengHei"/>
              <a:sym typeface="Microsoft JhengHei"/>
            </a:endParaRPr>
          </a:p>
          <a:p>
            <a:pPr marL="457200" lvl="0" indent="-457200" algn="l" rtl="0">
              <a:lnSpc>
                <a:spcPct val="120000"/>
              </a:lnSpc>
              <a:spcBef>
                <a:spcPts val="0"/>
              </a:spcBef>
              <a:spcAft>
                <a:spcPts val="0"/>
              </a:spcAft>
              <a:buSzPts val="2400"/>
              <a:buFont typeface="Arial"/>
              <a:buAutoNum type="arabicPeriod"/>
            </a:pPr>
            <a:r>
              <a:rPr lang="zh-TW">
                <a:latin typeface="Microsoft JhengHei"/>
                <a:ea typeface="Microsoft JhengHei"/>
                <a:cs typeface="Microsoft JhengHei"/>
                <a:sym typeface="Microsoft JhengHei"/>
              </a:rPr>
              <a:t>舊標誌組（C類） 36人。</a:t>
            </a:r>
            <a:endParaRPr>
              <a:latin typeface="Microsoft JhengHei"/>
              <a:ea typeface="Microsoft JhengHei"/>
              <a:cs typeface="Microsoft JhengHei"/>
              <a:sym typeface="Microsoft JhengHei"/>
            </a:endParaRPr>
          </a:p>
          <a:p>
            <a:pPr marL="342900" lvl="0" indent="-190500" algn="l" rtl="0">
              <a:lnSpc>
                <a:spcPct val="120000"/>
              </a:lnSpc>
              <a:spcBef>
                <a:spcPts val="0"/>
              </a:spcBef>
              <a:spcAft>
                <a:spcPts val="0"/>
              </a:spcAft>
              <a:buSzPts val="2400"/>
              <a:buNone/>
            </a:pPr>
            <a:endParaRPr>
              <a:latin typeface="Microsoft JhengHei"/>
              <a:ea typeface="Microsoft JhengHei"/>
              <a:cs typeface="Microsoft JhengHei"/>
              <a:sym typeface="Microsoft JhengHei"/>
            </a:endParaRPr>
          </a:p>
          <a:p>
            <a:pPr marL="0" lvl="0" indent="0" algn="l" rtl="0">
              <a:lnSpc>
                <a:spcPct val="120000"/>
              </a:lnSpc>
              <a:spcBef>
                <a:spcPts val="1000"/>
              </a:spcBef>
              <a:spcAft>
                <a:spcPts val="0"/>
              </a:spcAft>
              <a:buSzPts val="2400"/>
              <a:buNone/>
            </a:pPr>
            <a:endParaRPr>
              <a:latin typeface="Microsoft JhengHei"/>
              <a:ea typeface="Microsoft JhengHei"/>
              <a:cs typeface="Microsoft JhengHei"/>
              <a:sym typeface="Microsoft JhengHei"/>
            </a:endParaRPr>
          </a:p>
        </p:txBody>
      </p:sp>
      <p:sp>
        <p:nvSpPr>
          <p:cNvPr id="197" name="Google Shape;197;p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endParaRPr/>
          </a:p>
        </p:txBody>
      </p:sp>
      <p:sp>
        <p:nvSpPr>
          <p:cNvPr id="198" name="Google Shape;198;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ltLang="zh-TW"/>
              <a:t>10</a:t>
            </a:fld>
            <a:endParaRPr/>
          </a:p>
        </p:txBody>
      </p:sp>
      <p:graphicFrame>
        <p:nvGraphicFramePr>
          <p:cNvPr id="199" name="Google Shape;199;p4"/>
          <p:cNvGraphicFramePr/>
          <p:nvPr/>
        </p:nvGraphicFramePr>
        <p:xfrm>
          <a:off x="3568822" y="3844030"/>
          <a:ext cx="3000000" cy="3000000"/>
        </p:xfrm>
        <a:graphic>
          <a:graphicData uri="http://schemas.openxmlformats.org/drawingml/2006/table">
            <a:tbl>
              <a:tblPr>
                <a:noFill/>
                <a:tableStyleId>{7D96AA0C-704B-4ECF-A939-0FA57DF6880E}</a:tableStyleId>
              </a:tblPr>
              <a:tblGrid>
                <a:gridCol w="1267475">
                  <a:extLst>
                    <a:ext uri="{9D8B030D-6E8A-4147-A177-3AD203B41FA5}">
                      <a16:colId xmlns:a16="http://schemas.microsoft.com/office/drawing/2014/main" val="20000"/>
                    </a:ext>
                  </a:extLst>
                </a:gridCol>
                <a:gridCol w="1267475">
                  <a:extLst>
                    <a:ext uri="{9D8B030D-6E8A-4147-A177-3AD203B41FA5}">
                      <a16:colId xmlns:a16="http://schemas.microsoft.com/office/drawing/2014/main" val="20001"/>
                    </a:ext>
                  </a:extLst>
                </a:gridCol>
                <a:gridCol w="1267475">
                  <a:extLst>
                    <a:ext uri="{9D8B030D-6E8A-4147-A177-3AD203B41FA5}">
                      <a16:colId xmlns:a16="http://schemas.microsoft.com/office/drawing/2014/main" val="20002"/>
                    </a:ext>
                  </a:extLst>
                </a:gridCol>
                <a:gridCol w="1267475">
                  <a:extLst>
                    <a:ext uri="{9D8B030D-6E8A-4147-A177-3AD203B41FA5}">
                      <a16:colId xmlns:a16="http://schemas.microsoft.com/office/drawing/2014/main" val="20003"/>
                    </a:ext>
                  </a:extLst>
                </a:gridCol>
                <a:gridCol w="2534950">
                  <a:extLst>
                    <a:ext uri="{9D8B030D-6E8A-4147-A177-3AD203B41FA5}">
                      <a16:colId xmlns:a16="http://schemas.microsoft.com/office/drawing/2014/main" val="20004"/>
                    </a:ext>
                  </a:extLst>
                </a:gridCol>
              </a:tblGrid>
              <a:tr h="552075">
                <a:tc gridSpan="2">
                  <a:txBody>
                    <a:bodyPr/>
                    <a:lstStyle/>
                    <a:p>
                      <a:pPr marL="0" marR="0" lvl="0" indent="0" algn="ctr" rtl="0">
                        <a:lnSpc>
                          <a:spcPct val="100000"/>
                        </a:lnSpc>
                        <a:spcBef>
                          <a:spcPts val="0"/>
                        </a:spcBef>
                        <a:spcAft>
                          <a:spcPts val="0"/>
                        </a:spcAft>
                        <a:buClr>
                          <a:srgbClr val="000000"/>
                        </a:buClr>
                        <a:buSzPts val="2000"/>
                        <a:buFont typeface="Arial"/>
                        <a:buNone/>
                      </a:pPr>
                      <a:r>
                        <a:rPr lang="zh-TW" sz="2000" b="1" u="none" strike="noStrike" cap="none">
                          <a:latin typeface="Microsoft JhengHei"/>
                          <a:ea typeface="Microsoft JhengHei"/>
                          <a:cs typeface="Microsoft JhengHei"/>
                          <a:sym typeface="Microsoft JhengHei"/>
                        </a:rPr>
                        <a:t>性別</a:t>
                      </a:r>
                      <a:endParaRPr sz="2000" b="1" u="none" strike="noStrike" cap="none">
                        <a:latin typeface="Microsoft JhengHei"/>
                        <a:ea typeface="Microsoft JhengHei"/>
                        <a:cs typeface="Microsoft JhengHei"/>
                        <a:sym typeface="Microsoft JhengHei"/>
                      </a:endParaRPr>
                    </a:p>
                  </a:txBody>
                  <a:tcPr marL="38100" marR="38100" marT="38100" marB="381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BBD6EE"/>
                    </a:solidFill>
                  </a:tcPr>
                </a:tc>
                <a:tc hMerge="1">
                  <a:txBody>
                    <a:bodyPr/>
                    <a:lstStyle/>
                    <a:p>
                      <a:endParaRPr lang="zh-TW"/>
                    </a:p>
                  </a:txBody>
                  <a:tcPr/>
                </a:tc>
                <a:tc gridSpan="2">
                  <a:txBody>
                    <a:bodyPr/>
                    <a:lstStyle/>
                    <a:p>
                      <a:pPr marL="0" marR="0" lvl="0" indent="0" algn="ctr" rtl="0">
                        <a:lnSpc>
                          <a:spcPct val="100000"/>
                        </a:lnSpc>
                        <a:spcBef>
                          <a:spcPts val="0"/>
                        </a:spcBef>
                        <a:spcAft>
                          <a:spcPts val="0"/>
                        </a:spcAft>
                        <a:buClr>
                          <a:srgbClr val="000000"/>
                        </a:buClr>
                        <a:buSzPts val="2000"/>
                        <a:buFont typeface="Arial"/>
                        <a:buNone/>
                      </a:pPr>
                      <a:r>
                        <a:rPr lang="zh-TW" sz="2000" b="1" u="none" strike="noStrike" cap="none">
                          <a:latin typeface="Microsoft JhengHei"/>
                          <a:ea typeface="Microsoft JhengHei"/>
                          <a:cs typeface="Microsoft JhengHei"/>
                          <a:sym typeface="Microsoft JhengHei"/>
                        </a:rPr>
                        <a:t>擁有專業背景</a:t>
                      </a:r>
                      <a:endParaRPr sz="1400" u="none" strike="noStrike" cap="none"/>
                    </a:p>
                  </a:txBody>
                  <a:tcPr marL="38100" marR="38100" marT="38100" marB="381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BBD6EE"/>
                    </a:solidFill>
                  </a:tcPr>
                </a:tc>
                <a:tc hMerge="1">
                  <a:txBody>
                    <a:bodyPr/>
                    <a:lstStyle/>
                    <a:p>
                      <a:endParaRPr lang="zh-TW"/>
                    </a:p>
                  </a:txBody>
                  <a:tcPr/>
                </a:tc>
                <a:tc rowSpan="2">
                  <a:txBody>
                    <a:bodyPr/>
                    <a:lstStyle/>
                    <a:p>
                      <a:pPr marL="0" marR="0" lvl="0" indent="0" algn="ctr" rtl="0">
                        <a:lnSpc>
                          <a:spcPct val="100000"/>
                        </a:lnSpc>
                        <a:spcBef>
                          <a:spcPts val="0"/>
                        </a:spcBef>
                        <a:spcAft>
                          <a:spcPts val="0"/>
                        </a:spcAft>
                        <a:buClr>
                          <a:srgbClr val="000000"/>
                        </a:buClr>
                        <a:buSzPts val="2000"/>
                        <a:buFont typeface="Arial"/>
                        <a:buNone/>
                      </a:pPr>
                      <a:r>
                        <a:rPr lang="zh-TW" sz="2000" b="1" u="none" strike="noStrike" cap="none">
                          <a:latin typeface="Microsoft JhengHei"/>
                          <a:ea typeface="Microsoft JhengHei"/>
                          <a:cs typeface="Microsoft JhengHei"/>
                          <a:sym typeface="Microsoft JhengHei"/>
                        </a:rPr>
                        <a:t>全部的</a:t>
                      </a:r>
                      <a:endParaRPr sz="1400" u="none" strike="noStrike" cap="none"/>
                    </a:p>
                  </a:txBody>
                  <a:tcPr marL="38100" marR="38100" marT="38100" marB="381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BBD6EE"/>
                    </a:solidFill>
                  </a:tcPr>
                </a:tc>
                <a:extLst>
                  <a:ext uri="{0D108BD9-81ED-4DB2-BD59-A6C34878D82A}">
                    <a16:rowId xmlns:a16="http://schemas.microsoft.com/office/drawing/2014/main" val="10000"/>
                  </a:ext>
                </a:extLst>
              </a:tr>
              <a:tr h="552075">
                <a:tc>
                  <a:txBody>
                    <a:bodyPr/>
                    <a:lstStyle/>
                    <a:p>
                      <a:pPr marL="0" marR="0" lvl="0" indent="0" algn="ctr" rtl="0">
                        <a:lnSpc>
                          <a:spcPct val="100000"/>
                        </a:lnSpc>
                        <a:spcBef>
                          <a:spcPts val="0"/>
                        </a:spcBef>
                        <a:spcAft>
                          <a:spcPts val="0"/>
                        </a:spcAft>
                        <a:buClr>
                          <a:srgbClr val="000000"/>
                        </a:buClr>
                        <a:buSzPts val="2000"/>
                        <a:buFont typeface="Arial"/>
                        <a:buNone/>
                      </a:pPr>
                      <a:r>
                        <a:rPr lang="zh-TW" sz="2000" b="1" u="none" strike="noStrike" cap="none">
                          <a:latin typeface="Microsoft JhengHei"/>
                          <a:ea typeface="Microsoft JhengHei"/>
                          <a:cs typeface="Microsoft JhengHei"/>
                          <a:sym typeface="Microsoft JhengHei"/>
                        </a:rPr>
                        <a:t>男性</a:t>
                      </a:r>
                      <a:endParaRPr sz="1400" u="none" strike="noStrike" cap="none"/>
                    </a:p>
                  </a:txBody>
                  <a:tcPr marL="38100" marR="38100" marT="38100" marB="381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BBD6EE"/>
                    </a:solidFill>
                  </a:tcPr>
                </a:tc>
                <a:tc>
                  <a:txBody>
                    <a:bodyPr/>
                    <a:lstStyle/>
                    <a:p>
                      <a:pPr marL="0" marR="0" lvl="0" indent="0" algn="ctr" rtl="0">
                        <a:lnSpc>
                          <a:spcPct val="100000"/>
                        </a:lnSpc>
                        <a:spcBef>
                          <a:spcPts val="0"/>
                        </a:spcBef>
                        <a:spcAft>
                          <a:spcPts val="0"/>
                        </a:spcAft>
                        <a:buClr>
                          <a:srgbClr val="000000"/>
                        </a:buClr>
                        <a:buSzPts val="2000"/>
                        <a:buFont typeface="Arial"/>
                        <a:buNone/>
                      </a:pPr>
                      <a:r>
                        <a:rPr lang="zh-TW" sz="2000" b="1" u="none" strike="noStrike" cap="none">
                          <a:latin typeface="Microsoft JhengHei"/>
                          <a:ea typeface="Microsoft JhengHei"/>
                          <a:cs typeface="Microsoft JhengHei"/>
                          <a:sym typeface="Microsoft JhengHei"/>
                        </a:rPr>
                        <a:t>女性</a:t>
                      </a:r>
                      <a:endParaRPr sz="1400" u="none" strike="noStrike" cap="none"/>
                    </a:p>
                  </a:txBody>
                  <a:tcPr marL="38100" marR="38100" marT="38100" marB="381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BBD6EE"/>
                    </a:solidFill>
                  </a:tcPr>
                </a:tc>
                <a:tc>
                  <a:txBody>
                    <a:bodyPr/>
                    <a:lstStyle/>
                    <a:p>
                      <a:pPr marL="0" marR="0" lvl="0" indent="0" algn="ctr" rtl="0">
                        <a:lnSpc>
                          <a:spcPct val="100000"/>
                        </a:lnSpc>
                        <a:spcBef>
                          <a:spcPts val="0"/>
                        </a:spcBef>
                        <a:spcAft>
                          <a:spcPts val="0"/>
                        </a:spcAft>
                        <a:buClr>
                          <a:srgbClr val="000000"/>
                        </a:buClr>
                        <a:buSzPts val="2000"/>
                        <a:buFont typeface="Arial"/>
                        <a:buNone/>
                      </a:pPr>
                      <a:r>
                        <a:rPr lang="zh-TW" sz="2000" b="1" u="none" strike="noStrike" cap="none">
                          <a:latin typeface="Microsoft JhengHei"/>
                          <a:ea typeface="Microsoft JhengHei"/>
                          <a:cs typeface="Microsoft JhengHei"/>
                          <a:sym typeface="Microsoft JhengHei"/>
                        </a:rPr>
                        <a:t>專業的</a:t>
                      </a:r>
                      <a:endParaRPr sz="1400" u="none" strike="noStrike" cap="none"/>
                    </a:p>
                  </a:txBody>
                  <a:tcPr marL="38100" marR="38100" marT="38100" marB="381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BBD6EE"/>
                    </a:solidFill>
                  </a:tcPr>
                </a:tc>
                <a:tc>
                  <a:txBody>
                    <a:bodyPr/>
                    <a:lstStyle/>
                    <a:p>
                      <a:pPr marL="0" marR="0" lvl="0" indent="0" algn="ctr" rtl="0">
                        <a:lnSpc>
                          <a:spcPct val="100000"/>
                        </a:lnSpc>
                        <a:spcBef>
                          <a:spcPts val="0"/>
                        </a:spcBef>
                        <a:spcAft>
                          <a:spcPts val="0"/>
                        </a:spcAft>
                        <a:buClr>
                          <a:srgbClr val="000000"/>
                        </a:buClr>
                        <a:buSzPts val="2000"/>
                        <a:buFont typeface="Arial"/>
                        <a:buNone/>
                      </a:pPr>
                      <a:r>
                        <a:rPr lang="zh-TW" sz="2000" b="1" u="none" strike="noStrike" cap="none">
                          <a:latin typeface="Microsoft JhengHei"/>
                          <a:ea typeface="Microsoft JhengHei"/>
                          <a:cs typeface="Microsoft JhengHei"/>
                          <a:sym typeface="Microsoft JhengHei"/>
                        </a:rPr>
                        <a:t>非專業</a:t>
                      </a:r>
                      <a:endParaRPr sz="1400" u="none" strike="noStrike" cap="none"/>
                    </a:p>
                  </a:txBody>
                  <a:tcPr marL="38100" marR="38100" marT="38100" marB="381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BBD6EE"/>
                    </a:solidFill>
                  </a:tcPr>
                </a:tc>
                <a:tc vMerge="1">
                  <a:txBody>
                    <a:bodyPr/>
                    <a:lstStyle/>
                    <a:p>
                      <a:endParaRPr lang="zh-TW"/>
                    </a:p>
                  </a:txBody>
                  <a:tcPr/>
                </a:tc>
                <a:extLst>
                  <a:ext uri="{0D108BD9-81ED-4DB2-BD59-A6C34878D82A}">
                    <a16:rowId xmlns:a16="http://schemas.microsoft.com/office/drawing/2014/main" val="10001"/>
                  </a:ext>
                </a:extLst>
              </a:tr>
              <a:tr h="317850">
                <a:tc>
                  <a:txBody>
                    <a:bodyPr/>
                    <a:lstStyle/>
                    <a:p>
                      <a:pPr marL="0" marR="0" lvl="0" indent="0" algn="ctr" rtl="0">
                        <a:lnSpc>
                          <a:spcPct val="100000"/>
                        </a:lnSpc>
                        <a:spcBef>
                          <a:spcPts val="0"/>
                        </a:spcBef>
                        <a:spcAft>
                          <a:spcPts val="0"/>
                        </a:spcAft>
                        <a:buClr>
                          <a:srgbClr val="000000"/>
                        </a:buClr>
                        <a:buSzPts val="2000"/>
                        <a:buFont typeface="Arial"/>
                        <a:buNone/>
                      </a:pPr>
                      <a:r>
                        <a:rPr lang="zh-TW" sz="2000" u="none" strike="noStrike" cap="none">
                          <a:latin typeface="Microsoft JhengHei"/>
                          <a:ea typeface="Microsoft JhengHei"/>
                          <a:cs typeface="Microsoft JhengHei"/>
                          <a:sym typeface="Microsoft JhengHei"/>
                        </a:rPr>
                        <a:t>21</a:t>
                      </a:r>
                      <a:endParaRPr sz="1400" u="none" strike="noStrike" cap="none"/>
                    </a:p>
                  </a:txBody>
                  <a:tcPr marL="38100" marR="38100" marT="38100" marB="381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000"/>
                        <a:buFont typeface="Arial"/>
                        <a:buNone/>
                      </a:pPr>
                      <a:r>
                        <a:rPr lang="zh-TW" sz="2000" u="none" strike="noStrike" cap="none">
                          <a:latin typeface="Microsoft JhengHei"/>
                          <a:ea typeface="Microsoft JhengHei"/>
                          <a:cs typeface="Microsoft JhengHei"/>
                          <a:sym typeface="Microsoft JhengHei"/>
                        </a:rPr>
                        <a:t>13</a:t>
                      </a:r>
                      <a:endParaRPr sz="1400" u="none" strike="noStrike" cap="none"/>
                    </a:p>
                  </a:txBody>
                  <a:tcPr marL="38100" marR="38100" marT="38100" marB="381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000"/>
                        <a:buFont typeface="Arial"/>
                        <a:buNone/>
                      </a:pPr>
                      <a:r>
                        <a:rPr lang="zh-TW" sz="2000" u="none" strike="noStrike" cap="none">
                          <a:latin typeface="Microsoft JhengHei"/>
                          <a:ea typeface="Microsoft JhengHei"/>
                          <a:cs typeface="Microsoft JhengHei"/>
                          <a:sym typeface="Microsoft JhengHei"/>
                        </a:rPr>
                        <a:t>9</a:t>
                      </a:r>
                      <a:endParaRPr sz="1400" u="none" strike="noStrike" cap="none"/>
                    </a:p>
                  </a:txBody>
                  <a:tcPr marL="38100" marR="38100" marT="38100" marB="381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000"/>
                        <a:buFont typeface="Arial"/>
                        <a:buNone/>
                      </a:pPr>
                      <a:r>
                        <a:rPr lang="zh-TW" sz="2000" u="none" strike="noStrike" cap="none">
                          <a:latin typeface="Microsoft JhengHei"/>
                          <a:ea typeface="Microsoft JhengHei"/>
                          <a:cs typeface="Microsoft JhengHei"/>
                          <a:sym typeface="Microsoft JhengHei"/>
                        </a:rPr>
                        <a:t>25</a:t>
                      </a:r>
                      <a:endParaRPr sz="1400" u="none" strike="noStrike" cap="none"/>
                    </a:p>
                  </a:txBody>
                  <a:tcPr marL="38100" marR="38100" marT="38100" marB="381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000"/>
                        <a:buFont typeface="Arial"/>
                        <a:buNone/>
                      </a:pPr>
                      <a:r>
                        <a:rPr lang="zh-TW" sz="2000" u="none" strike="noStrike" cap="none">
                          <a:latin typeface="Microsoft JhengHei"/>
                          <a:ea typeface="Microsoft JhengHei"/>
                          <a:cs typeface="Microsoft JhengHei"/>
                          <a:sym typeface="Microsoft JhengHei"/>
                        </a:rPr>
                        <a:t>34</a:t>
                      </a:r>
                      <a:endParaRPr sz="2000" u="none" strike="noStrike" cap="none">
                        <a:latin typeface="Microsoft JhengHei"/>
                        <a:ea typeface="Microsoft JhengHei"/>
                        <a:cs typeface="Microsoft JhengHei"/>
                        <a:sym typeface="Microsoft JhengHei"/>
                      </a:endParaRPr>
                    </a:p>
                  </a:txBody>
                  <a:tcPr marL="38100" marR="38100" marT="38100" marB="381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r h="317850">
                <a:tc>
                  <a:txBody>
                    <a:bodyPr/>
                    <a:lstStyle/>
                    <a:p>
                      <a:pPr marL="0" marR="0" lvl="0" indent="0" algn="ctr" rtl="0">
                        <a:lnSpc>
                          <a:spcPct val="100000"/>
                        </a:lnSpc>
                        <a:spcBef>
                          <a:spcPts val="0"/>
                        </a:spcBef>
                        <a:spcAft>
                          <a:spcPts val="0"/>
                        </a:spcAft>
                        <a:buClr>
                          <a:srgbClr val="000000"/>
                        </a:buClr>
                        <a:buSzPts val="2000"/>
                        <a:buFont typeface="Arial"/>
                        <a:buNone/>
                      </a:pPr>
                      <a:r>
                        <a:rPr lang="zh-TW" sz="2000" u="none" strike="noStrike" cap="none">
                          <a:latin typeface="Microsoft JhengHei"/>
                          <a:ea typeface="Microsoft JhengHei"/>
                          <a:cs typeface="Microsoft JhengHei"/>
                          <a:sym typeface="Microsoft JhengHei"/>
                        </a:rPr>
                        <a:t>24</a:t>
                      </a:r>
                      <a:endParaRPr sz="1400" u="none" strike="noStrike" cap="none"/>
                    </a:p>
                  </a:txBody>
                  <a:tcPr marL="38100" marR="38100" marT="38100" marB="381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000"/>
                        <a:buFont typeface="Arial"/>
                        <a:buNone/>
                      </a:pPr>
                      <a:r>
                        <a:rPr lang="zh-TW" sz="2000" u="none" strike="noStrike" cap="none">
                          <a:latin typeface="Microsoft JhengHei"/>
                          <a:ea typeface="Microsoft JhengHei"/>
                          <a:cs typeface="Microsoft JhengHei"/>
                          <a:sym typeface="Microsoft JhengHei"/>
                        </a:rPr>
                        <a:t>13</a:t>
                      </a:r>
                      <a:endParaRPr sz="1400" u="none" strike="noStrike" cap="none"/>
                    </a:p>
                  </a:txBody>
                  <a:tcPr marL="38100" marR="38100" marT="38100" marB="381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000"/>
                        <a:buFont typeface="Arial"/>
                        <a:buNone/>
                      </a:pPr>
                      <a:r>
                        <a:rPr lang="zh-TW" sz="2000" u="none" strike="noStrike" cap="none">
                          <a:latin typeface="Microsoft JhengHei"/>
                          <a:ea typeface="Microsoft JhengHei"/>
                          <a:cs typeface="Microsoft JhengHei"/>
                          <a:sym typeface="Microsoft JhengHei"/>
                        </a:rPr>
                        <a:t>11</a:t>
                      </a:r>
                      <a:endParaRPr sz="1400" u="none" strike="noStrike" cap="none"/>
                    </a:p>
                  </a:txBody>
                  <a:tcPr marL="38100" marR="38100" marT="38100" marB="381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000"/>
                        <a:buFont typeface="Arial"/>
                        <a:buNone/>
                      </a:pPr>
                      <a:r>
                        <a:rPr lang="zh-TW" sz="2000" u="none" strike="noStrike" cap="none">
                          <a:latin typeface="Microsoft JhengHei"/>
                          <a:ea typeface="Microsoft JhengHei"/>
                          <a:cs typeface="Microsoft JhengHei"/>
                          <a:sym typeface="Microsoft JhengHei"/>
                        </a:rPr>
                        <a:t>26</a:t>
                      </a:r>
                      <a:endParaRPr sz="1400" u="none" strike="noStrike" cap="none"/>
                    </a:p>
                  </a:txBody>
                  <a:tcPr marL="38100" marR="38100" marT="38100" marB="381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000"/>
                        <a:buFont typeface="Arial"/>
                        <a:buNone/>
                      </a:pPr>
                      <a:r>
                        <a:rPr lang="zh-TW" sz="2000" b="0" i="0" u="none" strike="noStrike" cap="none">
                          <a:solidFill>
                            <a:schemeClr val="dk1"/>
                          </a:solidFill>
                          <a:latin typeface="Microsoft JhengHei"/>
                          <a:ea typeface="Microsoft JhengHei"/>
                          <a:cs typeface="Microsoft JhengHei"/>
                          <a:sym typeface="Microsoft JhengHei"/>
                        </a:rPr>
                        <a:t>37</a:t>
                      </a:r>
                      <a:endParaRPr sz="2000" b="0" i="0" u="none" strike="noStrike" cap="none">
                        <a:solidFill>
                          <a:schemeClr val="dk1"/>
                        </a:solidFill>
                        <a:latin typeface="Microsoft JhengHei"/>
                        <a:ea typeface="Microsoft JhengHei"/>
                        <a:cs typeface="Microsoft JhengHei"/>
                        <a:sym typeface="Microsoft JhengHei"/>
                      </a:endParaRPr>
                    </a:p>
                  </a:txBody>
                  <a:tcPr marL="38100" marR="38100" marT="38100" marB="381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3"/>
                  </a:ext>
                </a:extLst>
              </a:tr>
              <a:tr h="317850">
                <a:tc>
                  <a:txBody>
                    <a:bodyPr/>
                    <a:lstStyle/>
                    <a:p>
                      <a:pPr marL="0" marR="0" lvl="0" indent="0" algn="ctr" rtl="0">
                        <a:lnSpc>
                          <a:spcPct val="100000"/>
                        </a:lnSpc>
                        <a:spcBef>
                          <a:spcPts val="0"/>
                        </a:spcBef>
                        <a:spcAft>
                          <a:spcPts val="0"/>
                        </a:spcAft>
                        <a:buClr>
                          <a:srgbClr val="000000"/>
                        </a:buClr>
                        <a:buSzPts val="2000"/>
                        <a:buFont typeface="Arial"/>
                        <a:buNone/>
                      </a:pPr>
                      <a:r>
                        <a:rPr lang="zh-TW" sz="2000" u="none" strike="noStrike" cap="none">
                          <a:latin typeface="Microsoft JhengHei"/>
                          <a:ea typeface="Microsoft JhengHei"/>
                          <a:cs typeface="Microsoft JhengHei"/>
                          <a:sym typeface="Microsoft JhengHei"/>
                        </a:rPr>
                        <a:t>23</a:t>
                      </a:r>
                      <a:endParaRPr sz="1400" u="none" strike="noStrike" cap="none"/>
                    </a:p>
                  </a:txBody>
                  <a:tcPr marL="38100" marR="38100" marT="38100" marB="381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000"/>
                        <a:buFont typeface="Arial"/>
                        <a:buNone/>
                      </a:pPr>
                      <a:r>
                        <a:rPr lang="zh-TW" sz="2000" u="none" strike="noStrike" cap="none">
                          <a:latin typeface="Microsoft JhengHei"/>
                          <a:ea typeface="Microsoft JhengHei"/>
                          <a:cs typeface="Microsoft JhengHei"/>
                          <a:sym typeface="Microsoft JhengHei"/>
                        </a:rPr>
                        <a:t>13</a:t>
                      </a:r>
                      <a:endParaRPr sz="1400" u="none" strike="noStrike" cap="none"/>
                    </a:p>
                  </a:txBody>
                  <a:tcPr marL="38100" marR="38100" marT="38100" marB="381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000"/>
                        <a:buFont typeface="Arial"/>
                        <a:buNone/>
                      </a:pPr>
                      <a:r>
                        <a:rPr lang="zh-TW" sz="2000" u="none" strike="noStrike" cap="none">
                          <a:latin typeface="Microsoft JhengHei"/>
                          <a:ea typeface="Microsoft JhengHei"/>
                          <a:cs typeface="Microsoft JhengHei"/>
                          <a:sym typeface="Microsoft JhengHei"/>
                        </a:rPr>
                        <a:t>10</a:t>
                      </a:r>
                      <a:endParaRPr sz="1400" u="none" strike="noStrike" cap="none"/>
                    </a:p>
                  </a:txBody>
                  <a:tcPr marL="38100" marR="38100" marT="38100" marB="381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000"/>
                        <a:buFont typeface="Arial"/>
                        <a:buNone/>
                      </a:pPr>
                      <a:r>
                        <a:rPr lang="zh-TW" sz="2000" u="none" strike="noStrike" cap="none">
                          <a:latin typeface="Microsoft JhengHei"/>
                          <a:ea typeface="Microsoft JhengHei"/>
                          <a:cs typeface="Microsoft JhengHei"/>
                          <a:sym typeface="Microsoft JhengHei"/>
                        </a:rPr>
                        <a:t>26</a:t>
                      </a:r>
                      <a:endParaRPr sz="1400" u="none" strike="noStrike" cap="none"/>
                    </a:p>
                  </a:txBody>
                  <a:tcPr marL="38100" marR="38100" marT="38100" marB="381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000"/>
                        <a:buFont typeface="Arial"/>
                        <a:buNone/>
                      </a:pPr>
                      <a:r>
                        <a:rPr lang="zh-TW" sz="2000" u="none" strike="noStrike" cap="none">
                          <a:latin typeface="Microsoft JhengHei"/>
                          <a:ea typeface="Microsoft JhengHei"/>
                          <a:cs typeface="Microsoft JhengHei"/>
                          <a:sym typeface="Microsoft JhengHei"/>
                        </a:rPr>
                        <a:t>36</a:t>
                      </a:r>
                      <a:endParaRPr sz="2000" u="none" strike="noStrike" cap="none">
                        <a:latin typeface="Microsoft JhengHei"/>
                        <a:ea typeface="Microsoft JhengHei"/>
                        <a:cs typeface="Microsoft JhengHei"/>
                        <a:sym typeface="Microsoft JhengHei"/>
                      </a:endParaRPr>
                    </a:p>
                  </a:txBody>
                  <a:tcPr marL="38100" marR="38100" marT="38100" marB="381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4"/>
                  </a:ext>
                </a:extLst>
              </a:tr>
            </a:tbl>
          </a:graphicData>
        </a:graphic>
      </p:graphicFrame>
      <p:sp>
        <p:nvSpPr>
          <p:cNvPr id="200" name="Google Shape;200;p4"/>
          <p:cNvSpPr txBox="1"/>
          <p:nvPr/>
        </p:nvSpPr>
        <p:spPr>
          <a:xfrm>
            <a:off x="843603" y="4892193"/>
            <a:ext cx="10815687" cy="1829282"/>
          </a:xfrm>
          <a:prstGeom prst="rect">
            <a:avLst/>
          </a:prstGeom>
          <a:noFill/>
          <a:ln>
            <a:noFill/>
          </a:ln>
        </p:spPr>
        <p:txBody>
          <a:bodyPr spcFirstLastPara="1" wrap="square" lIns="91425" tIns="45700" rIns="91425" bIns="45700" anchor="t" anchorCtr="0">
            <a:noAutofit/>
          </a:bodyPr>
          <a:lstStyle/>
          <a:p>
            <a:pPr marL="457200" marR="0" lvl="0" indent="-457200" algn="l" rtl="0">
              <a:lnSpc>
                <a:spcPct val="120000"/>
              </a:lnSpc>
              <a:spcBef>
                <a:spcPts val="0"/>
              </a:spcBef>
              <a:spcAft>
                <a:spcPts val="0"/>
              </a:spcAft>
              <a:buClr>
                <a:schemeClr val="dk1"/>
              </a:buClr>
              <a:buSzPts val="2400"/>
              <a:buFont typeface="Arial"/>
              <a:buAutoNum type="arabicPeriod"/>
            </a:pPr>
            <a:r>
              <a:rPr lang="zh-TW" sz="2000" b="0" i="0" u="none" strike="noStrike" cap="none">
                <a:solidFill>
                  <a:schemeClr val="dk1"/>
                </a:solidFill>
                <a:latin typeface="Microsoft JhengHei"/>
                <a:ea typeface="Microsoft JhengHei"/>
                <a:cs typeface="Microsoft JhengHei"/>
                <a:sym typeface="Microsoft JhengHei"/>
              </a:rPr>
              <a:t>No Sign （A 類）</a:t>
            </a:r>
            <a:endParaRPr sz="1400" b="0" i="0" u="none" strike="noStrike" cap="none">
              <a:solidFill>
                <a:srgbClr val="000000"/>
              </a:solidFill>
              <a:latin typeface="Arial"/>
              <a:ea typeface="Arial"/>
              <a:cs typeface="Arial"/>
              <a:sym typeface="Arial"/>
            </a:endParaRPr>
          </a:p>
          <a:p>
            <a:pPr marL="457200" marR="0" lvl="0" indent="-457200" algn="l" rtl="0">
              <a:lnSpc>
                <a:spcPct val="120000"/>
              </a:lnSpc>
              <a:spcBef>
                <a:spcPts val="0"/>
              </a:spcBef>
              <a:spcAft>
                <a:spcPts val="0"/>
              </a:spcAft>
              <a:buClr>
                <a:schemeClr val="dk1"/>
              </a:buClr>
              <a:buSzPts val="2400"/>
              <a:buFont typeface="Arial"/>
              <a:buAutoNum type="arabicPeriod"/>
            </a:pPr>
            <a:r>
              <a:rPr lang="zh-TW" sz="2000" b="0" i="0" u="none" strike="noStrike" cap="none">
                <a:solidFill>
                  <a:schemeClr val="dk1"/>
                </a:solidFill>
                <a:latin typeface="Microsoft JhengHei"/>
                <a:ea typeface="Microsoft JhengHei"/>
                <a:cs typeface="Microsoft JhengHei"/>
                <a:sym typeface="Microsoft JhengHei"/>
              </a:rPr>
              <a:t>新標誌組（B類）</a:t>
            </a:r>
            <a:endParaRPr sz="1400" b="0" i="0" u="none" strike="noStrike" cap="none">
              <a:solidFill>
                <a:srgbClr val="000000"/>
              </a:solidFill>
              <a:latin typeface="Arial"/>
              <a:ea typeface="Arial"/>
              <a:cs typeface="Arial"/>
              <a:sym typeface="Arial"/>
            </a:endParaRPr>
          </a:p>
          <a:p>
            <a:pPr marL="457200" marR="0" lvl="0" indent="-457200" algn="l" rtl="0">
              <a:lnSpc>
                <a:spcPct val="120000"/>
              </a:lnSpc>
              <a:spcBef>
                <a:spcPts val="0"/>
              </a:spcBef>
              <a:spcAft>
                <a:spcPts val="0"/>
              </a:spcAft>
              <a:buClr>
                <a:schemeClr val="dk1"/>
              </a:buClr>
              <a:buSzPts val="2400"/>
              <a:buFont typeface="Arial"/>
              <a:buAutoNum type="arabicPeriod"/>
            </a:pPr>
            <a:r>
              <a:rPr lang="zh-TW" sz="2000" b="0" i="0" u="none" strike="noStrike" cap="none">
                <a:solidFill>
                  <a:schemeClr val="dk1"/>
                </a:solidFill>
                <a:latin typeface="Microsoft JhengHei"/>
                <a:ea typeface="Microsoft JhengHei"/>
                <a:cs typeface="Microsoft JhengHei"/>
                <a:sym typeface="Microsoft JhengHei"/>
              </a:rPr>
              <a:t>舊標誌組（C類）</a:t>
            </a:r>
            <a:endParaRPr sz="1400" b="0" i="0" u="none" strike="noStrike" cap="none">
              <a:solidFill>
                <a:srgbClr val="000000"/>
              </a:solidFill>
              <a:latin typeface="Arial"/>
              <a:ea typeface="Arial"/>
              <a:cs typeface="Arial"/>
              <a:sym typeface="Arial"/>
            </a:endParaRPr>
          </a:p>
          <a:p>
            <a:pPr marL="342900" marR="0" lvl="0" indent="-190500" algn="l" rtl="0">
              <a:lnSpc>
                <a:spcPct val="120000"/>
              </a:lnSpc>
              <a:spcBef>
                <a:spcPts val="0"/>
              </a:spcBef>
              <a:spcAft>
                <a:spcPts val="0"/>
              </a:spcAft>
              <a:buClr>
                <a:schemeClr val="dk1"/>
              </a:buClr>
              <a:buSzPts val="2400"/>
              <a:buFont typeface="Arial"/>
              <a:buNone/>
            </a:pPr>
            <a:endParaRPr sz="2400" b="0" i="0" u="none" strike="noStrike" cap="none">
              <a:solidFill>
                <a:schemeClr val="dk1"/>
              </a:solidFill>
              <a:latin typeface="Microsoft JhengHei"/>
              <a:ea typeface="Microsoft JhengHei"/>
              <a:cs typeface="Microsoft JhengHei"/>
              <a:sym typeface="Microsoft JhengHei"/>
            </a:endParaRPr>
          </a:p>
          <a:p>
            <a:pPr marL="0" marR="0" lvl="0" indent="0" algn="l" rtl="0">
              <a:lnSpc>
                <a:spcPct val="120000"/>
              </a:lnSpc>
              <a:spcBef>
                <a:spcPts val="1000"/>
              </a:spcBef>
              <a:spcAft>
                <a:spcPts val="0"/>
              </a:spcAft>
              <a:buClr>
                <a:schemeClr val="dk1"/>
              </a:buClr>
              <a:buSzPts val="2400"/>
              <a:buFont typeface="Arial"/>
              <a:buNone/>
            </a:pPr>
            <a:endParaRPr sz="2400" b="0" i="0" u="none" strike="noStrike" cap="none">
              <a:solidFill>
                <a:schemeClr val="dk1"/>
              </a:solidFill>
              <a:latin typeface="Microsoft JhengHei"/>
              <a:ea typeface="Microsoft JhengHei"/>
              <a:cs typeface="Microsoft JhengHei"/>
              <a:sym typeface="Microsoft JhengHei"/>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sp>
        <p:nvSpPr>
          <p:cNvPr id="206" name="Google Shape;206;p16"/>
          <p:cNvSpPr txBox="1"/>
          <p:nvPr/>
        </p:nvSpPr>
        <p:spPr>
          <a:xfrm>
            <a:off x="-21800" y="6356350"/>
            <a:ext cx="12213800" cy="501650"/>
          </a:xfrm>
          <a:prstGeom prst="rect">
            <a:avLst/>
          </a:prstGeom>
          <a:solidFill>
            <a:srgbClr val="FFC000"/>
          </a:solidFill>
          <a:ln>
            <a:noFill/>
          </a:ln>
        </p:spPr>
        <p:txBody>
          <a:bodyPr spcFirstLastPara="1" wrap="square" lIns="91425" tIns="45700" rIns="91425" bIns="45700" anchor="t" anchorCtr="0">
            <a:noAutofit/>
          </a:bodyPr>
          <a:lstStyle/>
          <a:p>
            <a:pPr marL="0" marR="0" lvl="0" indent="0" algn="l" rtl="0">
              <a:lnSpc>
                <a:spcPct val="120000"/>
              </a:lnSpc>
              <a:spcBef>
                <a:spcPts val="0"/>
              </a:spcBef>
              <a:spcAft>
                <a:spcPts val="0"/>
              </a:spcAft>
              <a:buClr>
                <a:schemeClr val="dk1"/>
              </a:buClr>
              <a:buSzPts val="2400"/>
              <a:buFont typeface="Arial"/>
              <a:buNone/>
            </a:pPr>
            <a:endParaRPr sz="2400" b="0" i="0" u="none" strike="noStrike" cap="none">
              <a:solidFill>
                <a:srgbClr val="000000"/>
              </a:solidFill>
              <a:latin typeface="Microsoft JhengHei"/>
              <a:ea typeface="Microsoft JhengHei"/>
              <a:cs typeface="Microsoft JhengHei"/>
              <a:sym typeface="Microsoft JhengHei"/>
            </a:endParaRPr>
          </a:p>
          <a:p>
            <a:pPr marL="342900" marR="0" lvl="0" indent="-190500" algn="l" rtl="0">
              <a:lnSpc>
                <a:spcPct val="120000"/>
              </a:lnSpc>
              <a:spcBef>
                <a:spcPts val="1000"/>
              </a:spcBef>
              <a:spcAft>
                <a:spcPts val="0"/>
              </a:spcAft>
              <a:buClr>
                <a:schemeClr val="dk1"/>
              </a:buClr>
              <a:buSzPts val="2400"/>
              <a:buFont typeface="Arial"/>
              <a:buNone/>
            </a:pPr>
            <a:endParaRPr sz="2400" b="0" i="0" u="none" strike="noStrike" cap="none">
              <a:solidFill>
                <a:srgbClr val="000000"/>
              </a:solidFill>
              <a:latin typeface="Microsoft JhengHei"/>
              <a:ea typeface="Microsoft JhengHei"/>
              <a:cs typeface="Microsoft JhengHei"/>
              <a:sym typeface="Microsoft JhengHei"/>
            </a:endParaRPr>
          </a:p>
          <a:p>
            <a:pPr marL="342900" marR="0" lvl="0" indent="-190500" algn="ctr" rtl="0">
              <a:lnSpc>
                <a:spcPct val="120000"/>
              </a:lnSpc>
              <a:spcBef>
                <a:spcPts val="1000"/>
              </a:spcBef>
              <a:spcAft>
                <a:spcPts val="0"/>
              </a:spcAft>
              <a:buClr>
                <a:schemeClr val="dk1"/>
              </a:buClr>
              <a:buSzPts val="2400"/>
              <a:buFont typeface="Arial"/>
              <a:buNone/>
            </a:pPr>
            <a:endParaRPr sz="2400" b="0" i="0" u="none" strike="noStrike" cap="none">
              <a:solidFill>
                <a:srgbClr val="000000"/>
              </a:solidFill>
              <a:latin typeface="Microsoft JhengHei"/>
              <a:ea typeface="Microsoft JhengHei"/>
              <a:cs typeface="Microsoft JhengHei"/>
              <a:sym typeface="Microsoft JhengHei"/>
            </a:endParaRPr>
          </a:p>
        </p:txBody>
      </p:sp>
      <p:sp>
        <p:nvSpPr>
          <p:cNvPr id="207" name="Google Shape;207;p16"/>
          <p:cNvSpPr txBox="1">
            <a:spLocks noGrp="1"/>
          </p:cNvSpPr>
          <p:nvPr>
            <p:ph type="ctrTitle"/>
          </p:nvPr>
        </p:nvSpPr>
        <p:spPr>
          <a:xfrm>
            <a:off x="590549" y="279918"/>
            <a:ext cx="4364006" cy="911051"/>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chemeClr val="dk1"/>
              </a:buClr>
              <a:buSzPts val="4400"/>
              <a:buFont typeface="Microsoft JhengHei"/>
              <a:buNone/>
            </a:pPr>
            <a:r>
              <a:rPr lang="zh-TW" sz="4400" b="1">
                <a:latin typeface="Microsoft JhengHei"/>
                <a:ea typeface="Microsoft JhengHei"/>
                <a:cs typeface="Microsoft JhengHei"/>
                <a:sym typeface="Microsoft JhengHei"/>
              </a:rPr>
              <a:t>Equipment</a:t>
            </a:r>
            <a:endParaRPr sz="4400" b="1">
              <a:latin typeface="Microsoft JhengHei"/>
              <a:ea typeface="Microsoft JhengHei"/>
              <a:cs typeface="Microsoft JhengHei"/>
              <a:sym typeface="Microsoft JhengHei"/>
            </a:endParaRPr>
          </a:p>
        </p:txBody>
      </p:sp>
      <p:sp>
        <p:nvSpPr>
          <p:cNvPr id="208" name="Google Shape;208;p16"/>
          <p:cNvSpPr txBox="1">
            <a:spLocks noGrp="1"/>
          </p:cNvSpPr>
          <p:nvPr>
            <p:ph type="subTitle" idx="1"/>
          </p:nvPr>
        </p:nvSpPr>
        <p:spPr>
          <a:xfrm>
            <a:off x="590549" y="1565093"/>
            <a:ext cx="7155000" cy="1829400"/>
          </a:xfrm>
          <a:prstGeom prst="rect">
            <a:avLst/>
          </a:prstGeom>
          <a:noFill/>
          <a:ln>
            <a:noFill/>
          </a:ln>
        </p:spPr>
        <p:txBody>
          <a:bodyPr spcFirstLastPara="1" wrap="square" lIns="91425" tIns="45700" rIns="91425" bIns="45700" anchor="t" anchorCtr="0">
            <a:noAutofit/>
          </a:bodyPr>
          <a:lstStyle/>
          <a:p>
            <a:pPr marL="0" lvl="0" indent="0" algn="l" rtl="0">
              <a:lnSpc>
                <a:spcPct val="150000"/>
              </a:lnSpc>
              <a:spcBef>
                <a:spcPts val="0"/>
              </a:spcBef>
              <a:spcAft>
                <a:spcPts val="0"/>
              </a:spcAft>
              <a:buSzPts val="2400"/>
              <a:buFont typeface="Microsoft JhengHei"/>
              <a:buChar char="⮚"/>
            </a:pPr>
            <a:r>
              <a:rPr lang="zh-TW">
                <a:latin typeface="Microsoft JhengHei"/>
                <a:ea typeface="Microsoft JhengHei"/>
                <a:cs typeface="Microsoft JhengHei"/>
                <a:sym typeface="Microsoft JhengHei"/>
              </a:rPr>
              <a:t>筆記型電腦型號:ASUS V6V</a:t>
            </a:r>
            <a:endParaRPr>
              <a:latin typeface="Microsoft JhengHei"/>
              <a:ea typeface="Microsoft JhengHei"/>
              <a:cs typeface="Microsoft JhengHei"/>
              <a:sym typeface="Microsoft JhengHei"/>
            </a:endParaRPr>
          </a:p>
          <a:p>
            <a:pPr marL="0" lvl="0" indent="0" algn="l" rtl="0">
              <a:lnSpc>
                <a:spcPct val="150000"/>
              </a:lnSpc>
              <a:spcBef>
                <a:spcPts val="0"/>
              </a:spcBef>
              <a:spcAft>
                <a:spcPts val="0"/>
              </a:spcAft>
              <a:buSzPts val="2400"/>
              <a:buFont typeface="Microsoft JhengHei"/>
              <a:buChar char="⮚"/>
            </a:pPr>
            <a:r>
              <a:rPr lang="zh-TW">
                <a:latin typeface="Microsoft JhengHei"/>
                <a:ea typeface="Microsoft JhengHei"/>
                <a:cs typeface="Microsoft JhengHei"/>
                <a:sym typeface="Microsoft JhengHei"/>
              </a:rPr>
              <a:t>19吋LCD螢幕</a:t>
            </a:r>
            <a:endParaRPr>
              <a:latin typeface="Microsoft JhengHei"/>
              <a:ea typeface="Microsoft JhengHei"/>
              <a:cs typeface="Microsoft JhengHei"/>
              <a:sym typeface="Microsoft JhengHei"/>
            </a:endParaRPr>
          </a:p>
          <a:p>
            <a:pPr marL="0" lvl="0" indent="0" algn="l" rtl="0">
              <a:lnSpc>
                <a:spcPct val="150000"/>
              </a:lnSpc>
              <a:spcBef>
                <a:spcPts val="0"/>
              </a:spcBef>
              <a:spcAft>
                <a:spcPts val="0"/>
              </a:spcAft>
              <a:buSzPts val="2400"/>
              <a:buFont typeface="Microsoft JhengHei"/>
              <a:buChar char="⮚"/>
            </a:pPr>
            <a:r>
              <a:rPr lang="zh-TW">
                <a:latin typeface="Microsoft JhengHei"/>
                <a:ea typeface="Microsoft JhengHei"/>
                <a:cs typeface="Microsoft JhengHei"/>
                <a:sym typeface="Microsoft JhengHei"/>
              </a:rPr>
              <a:t>環境亮度TES-1334 illumination  meter</a:t>
            </a:r>
            <a:endParaRPr>
              <a:latin typeface="Microsoft JhengHei"/>
              <a:ea typeface="Microsoft JhengHei"/>
              <a:cs typeface="Microsoft JhengHei"/>
              <a:sym typeface="Microsoft JhengHei"/>
            </a:endParaRPr>
          </a:p>
          <a:p>
            <a:pPr marL="0" lvl="0" indent="0" algn="l" rtl="0">
              <a:lnSpc>
                <a:spcPct val="150000"/>
              </a:lnSpc>
              <a:spcBef>
                <a:spcPts val="0"/>
              </a:spcBef>
              <a:spcAft>
                <a:spcPts val="0"/>
              </a:spcAft>
              <a:buSzPts val="2400"/>
              <a:buFont typeface="Microsoft JhengHei"/>
              <a:buChar char="⮚"/>
            </a:pPr>
            <a:r>
              <a:rPr lang="zh-TW">
                <a:latin typeface="Microsoft JhengHei"/>
                <a:ea typeface="Microsoft JhengHei"/>
                <a:cs typeface="Microsoft JhengHei"/>
                <a:sym typeface="Microsoft JhengHei"/>
              </a:rPr>
              <a:t>虛擬環境建構軟體: Act-3D B.V.</a:t>
            </a:r>
            <a:endParaRPr>
              <a:latin typeface="Microsoft JhengHei"/>
              <a:ea typeface="Microsoft JhengHei"/>
              <a:cs typeface="Microsoft JhengHei"/>
              <a:sym typeface="Microsoft JhengHei"/>
            </a:endParaRPr>
          </a:p>
          <a:p>
            <a:pPr marL="0" lvl="0" indent="0" algn="l" rtl="0">
              <a:lnSpc>
                <a:spcPct val="150000"/>
              </a:lnSpc>
              <a:spcBef>
                <a:spcPts val="0"/>
              </a:spcBef>
              <a:spcAft>
                <a:spcPts val="0"/>
              </a:spcAft>
              <a:buSzPts val="2400"/>
              <a:buFont typeface="Microsoft JhengHei"/>
              <a:buChar char="⮚"/>
            </a:pPr>
            <a:r>
              <a:rPr lang="zh-TW">
                <a:latin typeface="Microsoft JhengHei"/>
                <a:ea typeface="Microsoft JhengHei"/>
                <a:cs typeface="Microsoft JhengHei"/>
                <a:sym typeface="Microsoft JhengHei"/>
              </a:rPr>
              <a:t>參與者可以調整他的椅子的高度，但工作站中其他設施的位置是不可調節的。</a:t>
            </a:r>
            <a:endParaRPr>
              <a:latin typeface="Microsoft JhengHei"/>
              <a:ea typeface="Microsoft JhengHei"/>
              <a:cs typeface="Microsoft JhengHei"/>
              <a:sym typeface="Microsoft JhengHei"/>
            </a:endParaRPr>
          </a:p>
          <a:p>
            <a:pPr marL="0" lvl="0" indent="0" algn="l" rtl="0">
              <a:lnSpc>
                <a:spcPct val="150000"/>
              </a:lnSpc>
              <a:spcBef>
                <a:spcPts val="0"/>
              </a:spcBef>
              <a:spcAft>
                <a:spcPts val="0"/>
              </a:spcAft>
              <a:buSzPts val="2400"/>
              <a:buFont typeface="Microsoft JhengHei"/>
              <a:buChar char="⮚"/>
            </a:pPr>
            <a:r>
              <a:rPr lang="zh-TW">
                <a:latin typeface="Microsoft JhengHei"/>
                <a:ea typeface="Microsoft JhengHei"/>
                <a:cs typeface="Microsoft JhengHei"/>
                <a:sym typeface="Microsoft JhengHei"/>
              </a:rPr>
              <a:t>參與者的眼睛和顯示器之間的距離固定在 50cm</a:t>
            </a:r>
            <a:endParaRPr sz="1400">
              <a:latin typeface="Arial"/>
              <a:ea typeface="Arial"/>
              <a:cs typeface="Arial"/>
              <a:sym typeface="Arial"/>
            </a:endParaRPr>
          </a:p>
          <a:p>
            <a:pPr marL="0" lvl="0" indent="0" algn="l" rtl="0">
              <a:lnSpc>
                <a:spcPct val="150000"/>
              </a:lnSpc>
              <a:spcBef>
                <a:spcPts val="0"/>
              </a:spcBef>
              <a:spcAft>
                <a:spcPts val="0"/>
              </a:spcAft>
              <a:buSzPts val="2400"/>
              <a:buNone/>
            </a:pPr>
            <a:endParaRPr>
              <a:latin typeface="Microsoft JhengHei"/>
              <a:ea typeface="Microsoft JhengHei"/>
              <a:cs typeface="Microsoft JhengHei"/>
              <a:sym typeface="Microsoft JhengHei"/>
            </a:endParaRPr>
          </a:p>
          <a:p>
            <a:pPr marL="0" lvl="0" indent="0" algn="l" rtl="0">
              <a:lnSpc>
                <a:spcPct val="150000"/>
              </a:lnSpc>
              <a:spcBef>
                <a:spcPts val="1000"/>
              </a:spcBef>
              <a:spcAft>
                <a:spcPts val="0"/>
              </a:spcAft>
              <a:buClr>
                <a:schemeClr val="dk1"/>
              </a:buClr>
              <a:buSzPts val="2400"/>
              <a:buNone/>
            </a:pPr>
            <a:br>
              <a:rPr lang="zh-TW">
                <a:latin typeface="Microsoft JhengHei"/>
                <a:ea typeface="Microsoft JhengHei"/>
                <a:cs typeface="Microsoft JhengHei"/>
                <a:sym typeface="Microsoft JhengHei"/>
              </a:rPr>
            </a:br>
            <a:endParaRPr>
              <a:latin typeface="Microsoft JhengHei"/>
              <a:ea typeface="Microsoft JhengHei"/>
              <a:cs typeface="Microsoft JhengHei"/>
              <a:sym typeface="Microsoft JhengHei"/>
            </a:endParaRPr>
          </a:p>
        </p:txBody>
      </p:sp>
      <p:sp>
        <p:nvSpPr>
          <p:cNvPr id="209" name="Google Shape;209;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endParaRPr>
              <a:solidFill>
                <a:srgbClr val="888888"/>
              </a:solidFill>
            </a:endParaRPr>
          </a:p>
        </p:txBody>
      </p:sp>
      <p:sp>
        <p:nvSpPr>
          <p:cNvPr id="210" name="Google Shape;210;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ltLang="zh-TW">
                <a:solidFill>
                  <a:srgbClr val="888888"/>
                </a:solidFill>
              </a:rPr>
              <a:t>11</a:t>
            </a:fld>
            <a:endParaRPr>
              <a:solidFill>
                <a:srgbClr val="888888"/>
              </a:solidFill>
            </a:endParaRPr>
          </a:p>
        </p:txBody>
      </p:sp>
      <p:pic>
        <p:nvPicPr>
          <p:cNvPr id="211" name="Google Shape;211;p16"/>
          <p:cNvPicPr preferRelativeResize="0"/>
          <p:nvPr/>
        </p:nvPicPr>
        <p:blipFill rotWithShape="1">
          <a:blip r:embed="rId3">
            <a:alphaModFix/>
          </a:blip>
          <a:srcRect/>
          <a:stretch/>
        </p:blipFill>
        <p:spPr>
          <a:xfrm>
            <a:off x="7834326" y="2565648"/>
            <a:ext cx="4095931" cy="3285980"/>
          </a:xfrm>
          <a:prstGeom prst="rect">
            <a:avLst/>
          </a:prstGeom>
          <a:noFill/>
          <a:ln w="127000" cap="sq" cmpd="sng">
            <a:solidFill>
              <a:srgbClr val="000000"/>
            </a:solidFill>
            <a:prstDash val="solid"/>
            <a:miter lim="800000"/>
            <a:headEnd type="none" w="sm" len="sm"/>
            <a:tailEnd type="none" w="sm" len="sm"/>
          </a:ln>
          <a:effectLst>
            <a:outerShdw blurRad="57150" dist="50800" dir="2700000" algn="tl" rotWithShape="0">
              <a:srgbClr val="000000">
                <a:alpha val="40000"/>
              </a:srgbClr>
            </a:outerShdw>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16"/>
        <p:cNvGrpSpPr/>
        <p:nvPr/>
      </p:nvGrpSpPr>
      <p:grpSpPr>
        <a:xfrm>
          <a:off x="0" y="0"/>
          <a:ext cx="0" cy="0"/>
          <a:chOff x="0" y="0"/>
          <a:chExt cx="0" cy="0"/>
        </a:xfrm>
      </p:grpSpPr>
      <p:sp>
        <p:nvSpPr>
          <p:cNvPr id="217" name="Google Shape;217;p18"/>
          <p:cNvSpPr txBox="1"/>
          <p:nvPr/>
        </p:nvSpPr>
        <p:spPr>
          <a:xfrm>
            <a:off x="-21800" y="6057658"/>
            <a:ext cx="12213800" cy="800342"/>
          </a:xfrm>
          <a:prstGeom prst="rect">
            <a:avLst/>
          </a:prstGeom>
          <a:solidFill>
            <a:srgbClr val="FFC000"/>
          </a:solidFill>
          <a:ln>
            <a:noFill/>
          </a:ln>
        </p:spPr>
        <p:txBody>
          <a:bodyPr spcFirstLastPara="1" wrap="square" lIns="91425" tIns="45700" rIns="91425" bIns="45700" anchor="t" anchorCtr="0">
            <a:noAutofit/>
          </a:bodyPr>
          <a:lstStyle/>
          <a:p>
            <a:pPr marL="0" marR="0" lvl="0" indent="0" algn="l" rtl="0">
              <a:lnSpc>
                <a:spcPct val="120000"/>
              </a:lnSpc>
              <a:spcBef>
                <a:spcPts val="0"/>
              </a:spcBef>
              <a:spcAft>
                <a:spcPts val="0"/>
              </a:spcAft>
              <a:buClr>
                <a:schemeClr val="dk1"/>
              </a:buClr>
              <a:buSzPts val="2400"/>
              <a:buFont typeface="Arial"/>
              <a:buNone/>
            </a:pPr>
            <a:endParaRPr sz="2400" b="0" i="0" u="none" strike="noStrike" cap="none">
              <a:solidFill>
                <a:schemeClr val="dk1"/>
              </a:solidFill>
              <a:latin typeface="Microsoft JhengHei"/>
              <a:ea typeface="Microsoft JhengHei"/>
              <a:cs typeface="Microsoft JhengHei"/>
              <a:sym typeface="Microsoft JhengHei"/>
            </a:endParaRPr>
          </a:p>
          <a:p>
            <a:pPr marL="342900" marR="0" lvl="0" indent="-190500" algn="l" rtl="0">
              <a:lnSpc>
                <a:spcPct val="120000"/>
              </a:lnSpc>
              <a:spcBef>
                <a:spcPts val="1000"/>
              </a:spcBef>
              <a:spcAft>
                <a:spcPts val="0"/>
              </a:spcAft>
              <a:buClr>
                <a:schemeClr val="dk1"/>
              </a:buClr>
              <a:buSzPts val="2400"/>
              <a:buFont typeface="Arial"/>
              <a:buNone/>
            </a:pPr>
            <a:endParaRPr sz="2400" b="0" i="0" u="none" strike="noStrike" cap="none">
              <a:solidFill>
                <a:schemeClr val="dk1"/>
              </a:solidFill>
              <a:latin typeface="Microsoft JhengHei"/>
              <a:ea typeface="Microsoft JhengHei"/>
              <a:cs typeface="Microsoft JhengHei"/>
              <a:sym typeface="Microsoft JhengHei"/>
            </a:endParaRPr>
          </a:p>
          <a:p>
            <a:pPr marL="342900" marR="0" lvl="0" indent="-190500" algn="ctr" rtl="0">
              <a:lnSpc>
                <a:spcPct val="120000"/>
              </a:lnSpc>
              <a:spcBef>
                <a:spcPts val="1000"/>
              </a:spcBef>
              <a:spcAft>
                <a:spcPts val="0"/>
              </a:spcAft>
              <a:buClr>
                <a:schemeClr val="dk1"/>
              </a:buClr>
              <a:buSzPts val="2400"/>
              <a:buFont typeface="Arial"/>
              <a:buNone/>
            </a:pPr>
            <a:endParaRPr sz="2400" b="0" i="0" u="none" strike="noStrike" cap="none">
              <a:solidFill>
                <a:schemeClr val="dk1"/>
              </a:solidFill>
              <a:latin typeface="Microsoft JhengHei"/>
              <a:ea typeface="Microsoft JhengHei"/>
              <a:cs typeface="Microsoft JhengHei"/>
              <a:sym typeface="Microsoft JhengHei"/>
            </a:endParaRPr>
          </a:p>
        </p:txBody>
      </p:sp>
      <p:sp>
        <p:nvSpPr>
          <p:cNvPr id="218" name="Google Shape;218;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ltLang="zh-TW"/>
              <a:t>12</a:t>
            </a:fld>
            <a:endParaRPr/>
          </a:p>
        </p:txBody>
      </p:sp>
      <p:sp>
        <p:nvSpPr>
          <p:cNvPr id="219" name="Google Shape;219;p18"/>
          <p:cNvSpPr txBox="1"/>
          <p:nvPr/>
        </p:nvSpPr>
        <p:spPr>
          <a:xfrm>
            <a:off x="742950" y="384600"/>
            <a:ext cx="3398400" cy="629100"/>
          </a:xfrm>
          <a:prstGeom prst="rect">
            <a:avLst/>
          </a:prstGeom>
          <a:noFill/>
          <a:ln>
            <a:noFill/>
          </a:ln>
        </p:spPr>
        <p:txBody>
          <a:bodyPr spcFirstLastPara="1" wrap="square" lIns="91425" tIns="45700" rIns="91425" bIns="45700" anchor="b" anchorCtr="0">
            <a:noAutofit/>
          </a:bodyPr>
          <a:lstStyle/>
          <a:p>
            <a:pPr marL="0" marR="0" lvl="0" indent="0" algn="ctr" rtl="0">
              <a:lnSpc>
                <a:spcPct val="90000"/>
              </a:lnSpc>
              <a:spcBef>
                <a:spcPts val="0"/>
              </a:spcBef>
              <a:spcAft>
                <a:spcPts val="0"/>
              </a:spcAft>
              <a:buClr>
                <a:schemeClr val="dk1"/>
              </a:buClr>
              <a:buSzPts val="3600"/>
              <a:buFont typeface="Microsoft JhengHei"/>
              <a:buNone/>
            </a:pPr>
            <a:r>
              <a:rPr lang="zh-TW" sz="3600" b="1" i="0" u="none" strike="noStrike" cap="none">
                <a:solidFill>
                  <a:schemeClr val="dk1"/>
                </a:solidFill>
                <a:latin typeface="Microsoft JhengHei"/>
                <a:ea typeface="Microsoft JhengHei"/>
                <a:cs typeface="Microsoft JhengHei"/>
                <a:sym typeface="Microsoft JhengHei"/>
              </a:rPr>
              <a:t> 實驗設計</a:t>
            </a:r>
            <a:endParaRPr sz="1400" b="0" i="0" u="none" strike="noStrike" cap="none">
              <a:solidFill>
                <a:srgbClr val="000000"/>
              </a:solidFill>
              <a:latin typeface="Arial"/>
              <a:ea typeface="Arial"/>
              <a:cs typeface="Arial"/>
              <a:sym typeface="Arial"/>
            </a:endParaRPr>
          </a:p>
        </p:txBody>
      </p:sp>
      <p:sp>
        <p:nvSpPr>
          <p:cNvPr id="220" name="Google Shape;220;p18"/>
          <p:cNvSpPr/>
          <p:nvPr/>
        </p:nvSpPr>
        <p:spPr>
          <a:xfrm>
            <a:off x="979400" y="1879115"/>
            <a:ext cx="10211400" cy="2400617"/>
          </a:xfrm>
          <a:prstGeom prst="rect">
            <a:avLst/>
          </a:prstGeom>
          <a:noFill/>
          <a:ln w="38100" cap="flat" cmpd="sng">
            <a:solidFill>
              <a:srgbClr val="FFC000"/>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lnSpc>
                <a:spcPct val="125000"/>
              </a:lnSpc>
              <a:spcBef>
                <a:spcPts val="0"/>
              </a:spcBef>
              <a:spcAft>
                <a:spcPts val="0"/>
              </a:spcAft>
              <a:buClr>
                <a:srgbClr val="000000"/>
              </a:buClr>
              <a:buSzPts val="2400"/>
              <a:buFont typeface="Arial"/>
              <a:buNone/>
            </a:pPr>
            <a:r>
              <a:rPr lang="zh-TW" sz="2400" b="0" i="0" u="none" strike="noStrike" cap="none">
                <a:solidFill>
                  <a:schemeClr val="dk1"/>
                </a:solidFill>
                <a:latin typeface="Microsoft JhengHei"/>
                <a:ea typeface="Microsoft JhengHei"/>
                <a:cs typeface="Microsoft JhengHei"/>
                <a:sym typeface="Microsoft JhengHei"/>
              </a:rPr>
              <a:t>三種不同的模擬場景</a:t>
            </a:r>
            <a:endParaRPr sz="2400" b="0" i="0" u="none" strike="noStrike" cap="none">
              <a:solidFill>
                <a:schemeClr val="dk1"/>
              </a:solidFill>
              <a:latin typeface="Microsoft JhengHei"/>
              <a:ea typeface="Microsoft JhengHei"/>
              <a:cs typeface="Microsoft JhengHei"/>
              <a:sym typeface="Microsoft JhengHei"/>
            </a:endParaRPr>
          </a:p>
          <a:p>
            <a:pPr marL="0" marR="0" lvl="0" indent="0" algn="l" rtl="0">
              <a:lnSpc>
                <a:spcPct val="125000"/>
              </a:lnSpc>
              <a:spcBef>
                <a:spcPts val="0"/>
              </a:spcBef>
              <a:spcAft>
                <a:spcPts val="0"/>
              </a:spcAft>
              <a:buClr>
                <a:srgbClr val="000000"/>
              </a:buClr>
              <a:buSzPts val="2400"/>
              <a:buFont typeface="Arial"/>
              <a:buNone/>
            </a:pPr>
            <a:endParaRPr sz="2400" b="0" i="0" u="none" strike="noStrike" cap="none">
              <a:solidFill>
                <a:schemeClr val="dk1"/>
              </a:solidFill>
              <a:latin typeface="Microsoft JhengHei"/>
              <a:ea typeface="Microsoft JhengHei"/>
              <a:cs typeface="Microsoft JhengHei"/>
              <a:sym typeface="Microsoft JhengHei"/>
            </a:endParaRPr>
          </a:p>
          <a:p>
            <a:pPr marL="457200" marR="0" lvl="0" indent="-384175" algn="l" rtl="0">
              <a:lnSpc>
                <a:spcPct val="125000"/>
              </a:lnSpc>
              <a:spcBef>
                <a:spcPts val="0"/>
              </a:spcBef>
              <a:spcAft>
                <a:spcPts val="0"/>
              </a:spcAft>
              <a:buClr>
                <a:srgbClr val="2E2E2E"/>
              </a:buClr>
              <a:buSzPts val="2450"/>
              <a:buFont typeface="Georgia"/>
              <a:buAutoNum type="arabicPeriod"/>
            </a:pPr>
            <a:r>
              <a:rPr lang="zh-TW" sz="2400" b="0" i="0" u="none" strike="noStrike" cap="none">
                <a:solidFill>
                  <a:schemeClr val="dk1"/>
                </a:solidFill>
                <a:latin typeface="Microsoft JhengHei"/>
                <a:ea typeface="Microsoft JhengHei"/>
                <a:cs typeface="Microsoft JhengHei"/>
                <a:sym typeface="Microsoft JhengHei"/>
              </a:rPr>
              <a:t>第一個場景 ( No Sign ) 中。此場景旨在確定當</a:t>
            </a:r>
            <a:r>
              <a:rPr lang="zh-TW" sz="2400" b="1" i="0" u="none" strike="noStrike" cap="none">
                <a:solidFill>
                  <a:srgbClr val="C55A11"/>
                </a:solidFill>
                <a:latin typeface="Microsoft JhengHei"/>
                <a:ea typeface="Microsoft JhengHei"/>
                <a:cs typeface="Microsoft JhengHei"/>
                <a:sym typeface="Microsoft JhengHei"/>
              </a:rPr>
              <a:t>沒有出口方向或出口門標誌可用時</a:t>
            </a:r>
            <a:r>
              <a:rPr lang="zh-TW" sz="2400" b="0" i="0" u="none" strike="noStrike" cap="none">
                <a:solidFill>
                  <a:schemeClr val="dk1"/>
                </a:solidFill>
                <a:latin typeface="Microsoft JhengHei"/>
                <a:ea typeface="Microsoft JhengHei"/>
                <a:cs typeface="Microsoft JhengHei"/>
                <a:sym typeface="Microsoft JhengHei"/>
              </a:rPr>
              <a:t>，參與者從中央房間到同一樓層的出口樓梯間（尋路）所需的所需時間。</a:t>
            </a:r>
            <a:endParaRPr sz="2400" b="0" i="0" u="none" strike="noStrike" cap="none">
              <a:solidFill>
                <a:schemeClr val="dk1"/>
              </a:solidFill>
              <a:latin typeface="Microsoft JhengHei"/>
              <a:ea typeface="Microsoft JhengHei"/>
              <a:cs typeface="Microsoft JhengHei"/>
              <a:sym typeface="Microsoft JhengHei"/>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Google Shape;226;ged036fbc9c_0_14"/>
          <p:cNvSpPr txBox="1"/>
          <p:nvPr/>
        </p:nvSpPr>
        <p:spPr>
          <a:xfrm>
            <a:off x="-21800" y="6057658"/>
            <a:ext cx="12213900" cy="800400"/>
          </a:xfrm>
          <a:prstGeom prst="rect">
            <a:avLst/>
          </a:prstGeom>
          <a:solidFill>
            <a:srgbClr val="FFC000"/>
          </a:solidFill>
          <a:ln>
            <a:noFill/>
          </a:ln>
        </p:spPr>
        <p:txBody>
          <a:bodyPr spcFirstLastPara="1" wrap="square" lIns="91425" tIns="45700" rIns="91425" bIns="45700" anchor="t" anchorCtr="0">
            <a:noAutofit/>
          </a:bodyPr>
          <a:lstStyle/>
          <a:p>
            <a:pPr marL="0" marR="0" lvl="0" indent="0" algn="l" rtl="0">
              <a:lnSpc>
                <a:spcPct val="120000"/>
              </a:lnSpc>
              <a:spcBef>
                <a:spcPts val="0"/>
              </a:spcBef>
              <a:spcAft>
                <a:spcPts val="0"/>
              </a:spcAft>
              <a:buClr>
                <a:schemeClr val="dk1"/>
              </a:buClr>
              <a:buSzPts val="2400"/>
              <a:buFont typeface="Arial"/>
              <a:buNone/>
            </a:pPr>
            <a:endParaRPr sz="2400" b="0" i="0" u="none" strike="noStrike" cap="none">
              <a:solidFill>
                <a:schemeClr val="dk1"/>
              </a:solidFill>
              <a:latin typeface="Microsoft JhengHei"/>
              <a:ea typeface="Microsoft JhengHei"/>
              <a:cs typeface="Microsoft JhengHei"/>
              <a:sym typeface="Microsoft JhengHei"/>
            </a:endParaRPr>
          </a:p>
          <a:p>
            <a:pPr marL="342900" marR="0" lvl="0" indent="-190500" algn="l" rtl="0">
              <a:lnSpc>
                <a:spcPct val="120000"/>
              </a:lnSpc>
              <a:spcBef>
                <a:spcPts val="1000"/>
              </a:spcBef>
              <a:spcAft>
                <a:spcPts val="0"/>
              </a:spcAft>
              <a:buClr>
                <a:schemeClr val="dk1"/>
              </a:buClr>
              <a:buSzPts val="2400"/>
              <a:buFont typeface="Arial"/>
              <a:buNone/>
            </a:pPr>
            <a:endParaRPr sz="2400" b="0" i="0" u="none" strike="noStrike" cap="none">
              <a:solidFill>
                <a:schemeClr val="dk1"/>
              </a:solidFill>
              <a:latin typeface="Microsoft JhengHei"/>
              <a:ea typeface="Microsoft JhengHei"/>
              <a:cs typeface="Microsoft JhengHei"/>
              <a:sym typeface="Microsoft JhengHei"/>
            </a:endParaRPr>
          </a:p>
          <a:p>
            <a:pPr marL="342900" marR="0" lvl="0" indent="-190500" algn="ctr" rtl="0">
              <a:lnSpc>
                <a:spcPct val="120000"/>
              </a:lnSpc>
              <a:spcBef>
                <a:spcPts val="1000"/>
              </a:spcBef>
              <a:spcAft>
                <a:spcPts val="0"/>
              </a:spcAft>
              <a:buClr>
                <a:schemeClr val="dk1"/>
              </a:buClr>
              <a:buSzPts val="2400"/>
              <a:buFont typeface="Arial"/>
              <a:buNone/>
            </a:pPr>
            <a:endParaRPr sz="2400" b="0" i="0" u="none" strike="noStrike" cap="none">
              <a:solidFill>
                <a:schemeClr val="dk1"/>
              </a:solidFill>
              <a:latin typeface="Microsoft JhengHei"/>
              <a:ea typeface="Microsoft JhengHei"/>
              <a:cs typeface="Microsoft JhengHei"/>
              <a:sym typeface="Microsoft JhengHei"/>
            </a:endParaRPr>
          </a:p>
        </p:txBody>
      </p:sp>
      <p:sp>
        <p:nvSpPr>
          <p:cNvPr id="227" name="Google Shape;227;ged036fbc9c_0_14"/>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ltLang="zh-TW"/>
              <a:t>13</a:t>
            </a:fld>
            <a:endParaRPr/>
          </a:p>
        </p:txBody>
      </p:sp>
      <p:sp>
        <p:nvSpPr>
          <p:cNvPr id="228" name="Google Shape;228;ged036fbc9c_0_14"/>
          <p:cNvSpPr txBox="1"/>
          <p:nvPr/>
        </p:nvSpPr>
        <p:spPr>
          <a:xfrm>
            <a:off x="742950" y="384600"/>
            <a:ext cx="3398400" cy="629100"/>
          </a:xfrm>
          <a:prstGeom prst="rect">
            <a:avLst/>
          </a:prstGeom>
          <a:noFill/>
          <a:ln>
            <a:noFill/>
          </a:ln>
        </p:spPr>
        <p:txBody>
          <a:bodyPr spcFirstLastPara="1" wrap="square" lIns="91425" tIns="45700" rIns="91425" bIns="45700" anchor="b" anchorCtr="0">
            <a:noAutofit/>
          </a:bodyPr>
          <a:lstStyle/>
          <a:p>
            <a:pPr marL="0" marR="0" lvl="0" indent="0" algn="ctr" rtl="0">
              <a:lnSpc>
                <a:spcPct val="90000"/>
              </a:lnSpc>
              <a:spcBef>
                <a:spcPts val="0"/>
              </a:spcBef>
              <a:spcAft>
                <a:spcPts val="0"/>
              </a:spcAft>
              <a:buClr>
                <a:schemeClr val="dk1"/>
              </a:buClr>
              <a:buSzPts val="3600"/>
              <a:buFont typeface="Microsoft JhengHei"/>
              <a:buNone/>
            </a:pPr>
            <a:r>
              <a:rPr lang="zh-TW" sz="3600" b="1" i="0" u="none" strike="noStrike" cap="none">
                <a:solidFill>
                  <a:schemeClr val="dk1"/>
                </a:solidFill>
                <a:latin typeface="Microsoft JhengHei"/>
                <a:ea typeface="Microsoft JhengHei"/>
                <a:cs typeface="Microsoft JhengHei"/>
                <a:sym typeface="Microsoft JhengHei"/>
              </a:rPr>
              <a:t> 實驗設計</a:t>
            </a:r>
            <a:endParaRPr sz="1400" b="0" i="0" u="none" strike="noStrike" cap="none">
              <a:solidFill>
                <a:srgbClr val="000000"/>
              </a:solidFill>
              <a:latin typeface="Arial"/>
              <a:ea typeface="Arial"/>
              <a:cs typeface="Arial"/>
              <a:sym typeface="Arial"/>
            </a:endParaRPr>
          </a:p>
        </p:txBody>
      </p:sp>
      <p:sp>
        <p:nvSpPr>
          <p:cNvPr id="229" name="Google Shape;229;ged036fbc9c_0_14"/>
          <p:cNvSpPr/>
          <p:nvPr/>
        </p:nvSpPr>
        <p:spPr>
          <a:xfrm>
            <a:off x="89647" y="6146561"/>
            <a:ext cx="10033500" cy="7131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30" name="Google Shape;230;ged036fbc9c_0_14"/>
          <p:cNvSpPr/>
          <p:nvPr/>
        </p:nvSpPr>
        <p:spPr>
          <a:xfrm>
            <a:off x="590101" y="1355763"/>
            <a:ext cx="11241373" cy="2985493"/>
          </a:xfrm>
          <a:prstGeom prst="rect">
            <a:avLst/>
          </a:prstGeom>
          <a:noFill/>
          <a:ln w="38100" cap="flat" cmpd="sng">
            <a:solidFill>
              <a:srgbClr val="FFC000"/>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25000"/>
              </a:lnSpc>
              <a:spcBef>
                <a:spcPts val="0"/>
              </a:spcBef>
              <a:spcAft>
                <a:spcPts val="0"/>
              </a:spcAft>
              <a:buClr>
                <a:srgbClr val="000000"/>
              </a:buClr>
              <a:buSzPts val="2400"/>
              <a:buFont typeface="Arial"/>
              <a:buNone/>
            </a:pPr>
            <a:endParaRPr sz="2400" b="0" i="0" u="none" strike="noStrike" cap="none">
              <a:solidFill>
                <a:schemeClr val="dk1"/>
              </a:solidFill>
              <a:latin typeface="Microsoft JhengHei"/>
              <a:ea typeface="Microsoft JhengHei"/>
              <a:cs typeface="Microsoft JhengHei"/>
              <a:sym typeface="Microsoft JhengHei"/>
            </a:endParaRPr>
          </a:p>
          <a:p>
            <a:pPr marL="457200" marR="0" lvl="0" indent="-384175" algn="l" rtl="0">
              <a:lnSpc>
                <a:spcPct val="125000"/>
              </a:lnSpc>
              <a:spcBef>
                <a:spcPts val="0"/>
              </a:spcBef>
              <a:spcAft>
                <a:spcPts val="0"/>
              </a:spcAft>
              <a:buClr>
                <a:srgbClr val="2E2E2E"/>
              </a:buClr>
              <a:buSzPts val="2450"/>
              <a:buFont typeface="Georgia"/>
              <a:buAutoNum type="arabicPeriod" startAt="2"/>
            </a:pPr>
            <a:r>
              <a:rPr lang="zh-TW" sz="2400" b="0" i="0" u="none" strike="noStrike" cap="none">
                <a:solidFill>
                  <a:schemeClr val="dk1"/>
                </a:solidFill>
                <a:latin typeface="Microsoft JhengHei"/>
                <a:ea typeface="Microsoft JhengHei"/>
                <a:cs typeface="Microsoft JhengHei"/>
                <a:sym typeface="Microsoft JhengHei"/>
              </a:rPr>
              <a:t>新版本逃生標誌</a:t>
            </a:r>
            <a:endParaRPr sz="2400" b="0" i="0" u="none" strike="noStrike" cap="none">
              <a:solidFill>
                <a:schemeClr val="dk1"/>
              </a:solidFill>
              <a:latin typeface="Microsoft JhengHei"/>
              <a:ea typeface="Microsoft JhengHei"/>
              <a:cs typeface="Microsoft JhengHei"/>
              <a:sym typeface="Microsoft JhengHei"/>
            </a:endParaRPr>
          </a:p>
          <a:p>
            <a:pPr marL="457200" marR="0" lvl="0" indent="-384175" algn="l" rtl="0">
              <a:lnSpc>
                <a:spcPct val="125000"/>
              </a:lnSpc>
              <a:spcBef>
                <a:spcPts val="0"/>
              </a:spcBef>
              <a:spcAft>
                <a:spcPts val="0"/>
              </a:spcAft>
              <a:buClr>
                <a:srgbClr val="2E2E2E"/>
              </a:buClr>
              <a:buSzPts val="2450"/>
              <a:buFont typeface="Georgia"/>
              <a:buAutoNum type="arabicPeriod" startAt="2"/>
            </a:pPr>
            <a:r>
              <a:rPr lang="zh-TW" sz="2400" b="0" i="0" u="none" strike="noStrike" cap="none">
                <a:solidFill>
                  <a:schemeClr val="dk1"/>
                </a:solidFill>
                <a:latin typeface="Microsoft JhengHei"/>
                <a:ea typeface="Microsoft JhengHei"/>
                <a:cs typeface="Microsoft JhengHei"/>
                <a:sym typeface="Microsoft JhengHei"/>
              </a:rPr>
              <a:t>舊版本逃生標誌</a:t>
            </a:r>
            <a:endParaRPr sz="2400" b="0" i="0" u="none" strike="noStrike" cap="none">
              <a:solidFill>
                <a:schemeClr val="dk1"/>
              </a:solidFill>
              <a:latin typeface="Microsoft JhengHei"/>
              <a:ea typeface="Microsoft JhengHei"/>
              <a:cs typeface="Microsoft JhengHei"/>
              <a:sym typeface="Microsoft JhengHei"/>
            </a:endParaRPr>
          </a:p>
          <a:p>
            <a:pPr marL="457200" marR="0" lvl="0" indent="-228600" algn="l" rtl="0">
              <a:lnSpc>
                <a:spcPct val="125000"/>
              </a:lnSpc>
              <a:spcBef>
                <a:spcPts val="0"/>
              </a:spcBef>
              <a:spcAft>
                <a:spcPts val="0"/>
              </a:spcAft>
              <a:buClr>
                <a:srgbClr val="2E2E2E"/>
              </a:buClr>
              <a:buSzPts val="2450"/>
              <a:buFont typeface="Georgia"/>
              <a:buNone/>
            </a:pPr>
            <a:endParaRPr sz="2400" b="0" i="0" u="none" strike="noStrike" cap="none">
              <a:solidFill>
                <a:schemeClr val="dk1"/>
              </a:solidFill>
              <a:latin typeface="Microsoft JhengHei"/>
              <a:ea typeface="Microsoft JhengHei"/>
              <a:cs typeface="Microsoft JhengHei"/>
              <a:sym typeface="Microsoft JhengHei"/>
            </a:endParaRPr>
          </a:p>
          <a:p>
            <a:pPr marL="415925" marR="0" lvl="0" indent="-342900" algn="l" rtl="0">
              <a:lnSpc>
                <a:spcPct val="125000"/>
              </a:lnSpc>
              <a:spcBef>
                <a:spcPts val="0"/>
              </a:spcBef>
              <a:spcAft>
                <a:spcPts val="0"/>
              </a:spcAft>
              <a:buClr>
                <a:srgbClr val="2E2E2E"/>
              </a:buClr>
              <a:buSzPts val="2450"/>
              <a:buFont typeface="Noto Sans Symbols"/>
              <a:buChar char="✔"/>
            </a:pPr>
            <a:r>
              <a:rPr lang="zh-TW" sz="2400" b="0" i="0" u="none" strike="noStrike" cap="none">
                <a:solidFill>
                  <a:schemeClr val="dk1"/>
                </a:solidFill>
                <a:latin typeface="Microsoft JhengHei"/>
                <a:ea typeface="Microsoft JhengHei"/>
                <a:cs typeface="Microsoft JhengHei"/>
                <a:sym typeface="Microsoft JhengHei"/>
              </a:rPr>
              <a:t>在台灣，由於逃生標誌每三年左右更換一次，所以經常會發現同一棟樓裡既有新或舊招牌。根據台灣現行的法律法規，沒有義務以新逃生標誌取代舊的標誌。</a:t>
            </a:r>
            <a:endParaRPr sz="2400" b="0" i="0" u="none" strike="noStrike" cap="none">
              <a:solidFill>
                <a:schemeClr val="dk1"/>
              </a:solidFill>
              <a:latin typeface="Microsoft JhengHei"/>
              <a:ea typeface="Microsoft JhengHei"/>
              <a:cs typeface="Microsoft JhengHei"/>
              <a:sym typeface="Microsoft JhengHei"/>
            </a:endParaRPr>
          </a:p>
        </p:txBody>
      </p:sp>
      <p:pic>
        <p:nvPicPr>
          <p:cNvPr id="231" name="Google Shape;231;ged036fbc9c_0_14" descr="https://ars.els-cdn.com/content/image/1-s2.0-S0003687008001191-gr2.jpg"/>
          <p:cNvPicPr preferRelativeResize="0"/>
          <p:nvPr/>
        </p:nvPicPr>
        <p:blipFill rotWithShape="1">
          <a:blip r:embed="rId3">
            <a:alphaModFix/>
          </a:blip>
          <a:srcRect/>
          <a:stretch/>
        </p:blipFill>
        <p:spPr>
          <a:xfrm>
            <a:off x="4299649" y="710866"/>
            <a:ext cx="5342402" cy="1188720"/>
          </a:xfrm>
          <a:prstGeom prst="rect">
            <a:avLst/>
          </a:prstGeom>
          <a:noFill/>
          <a:ln>
            <a:noFill/>
          </a:ln>
        </p:spPr>
      </p:pic>
      <p:pic>
        <p:nvPicPr>
          <p:cNvPr id="232" name="Google Shape;232;ged036fbc9c_0_14" descr="https://ars.els-cdn.com/content/image/1-s2.0-S0003687008001191-gr3.jpg"/>
          <p:cNvPicPr preferRelativeResize="0"/>
          <p:nvPr/>
        </p:nvPicPr>
        <p:blipFill rotWithShape="1">
          <a:blip r:embed="rId4">
            <a:alphaModFix/>
          </a:blip>
          <a:srcRect/>
          <a:stretch/>
        </p:blipFill>
        <p:spPr>
          <a:xfrm>
            <a:off x="4001864" y="4615689"/>
            <a:ext cx="6038801" cy="1509700"/>
          </a:xfrm>
          <a:prstGeom prst="rect">
            <a:avLst/>
          </a:prstGeom>
          <a:noFill/>
          <a:ln>
            <a:noFill/>
          </a:ln>
        </p:spPr>
      </p:pic>
      <p:sp>
        <p:nvSpPr>
          <p:cNvPr id="233" name="Google Shape;233;ged036fbc9c_0_14"/>
          <p:cNvSpPr/>
          <p:nvPr/>
        </p:nvSpPr>
        <p:spPr>
          <a:xfrm>
            <a:off x="6210787" y="1988489"/>
            <a:ext cx="1620957" cy="30777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zh-TW" sz="1400" b="0" i="0" u="none" strike="noStrike" cap="none">
                <a:solidFill>
                  <a:srgbClr val="000000"/>
                </a:solidFill>
                <a:latin typeface="Arial"/>
                <a:ea typeface="Arial"/>
                <a:cs typeface="Arial"/>
                <a:sym typeface="Arial"/>
              </a:rPr>
              <a:t>新版本的緊急標誌</a:t>
            </a:r>
            <a:endParaRPr sz="1400" b="0" i="0" u="none" strike="noStrike" cap="none">
              <a:solidFill>
                <a:srgbClr val="000000"/>
              </a:solidFill>
              <a:latin typeface="Arial"/>
              <a:ea typeface="Arial"/>
              <a:cs typeface="Arial"/>
              <a:sym typeface="Arial"/>
            </a:endParaRPr>
          </a:p>
        </p:txBody>
      </p:sp>
      <p:sp>
        <p:nvSpPr>
          <p:cNvPr id="234" name="Google Shape;234;ged036fbc9c_0_14"/>
          <p:cNvSpPr/>
          <p:nvPr/>
        </p:nvSpPr>
        <p:spPr>
          <a:xfrm>
            <a:off x="6118063" y="6245933"/>
            <a:ext cx="1261884" cy="30777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zh-TW" sz="1400" b="0" i="0" u="none" strike="noStrike" cap="none">
                <a:solidFill>
                  <a:srgbClr val="323232"/>
                </a:solidFill>
                <a:latin typeface="Arial"/>
                <a:ea typeface="Arial"/>
                <a:cs typeface="Arial"/>
                <a:sym typeface="Arial"/>
              </a:rPr>
              <a:t>舊版緊急標誌</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Shape 239"/>
        <p:cNvGrpSpPr/>
        <p:nvPr/>
      </p:nvGrpSpPr>
      <p:grpSpPr>
        <a:xfrm>
          <a:off x="0" y="0"/>
          <a:ext cx="0" cy="0"/>
          <a:chOff x="0" y="0"/>
          <a:chExt cx="0" cy="0"/>
        </a:xfrm>
      </p:grpSpPr>
      <p:sp>
        <p:nvSpPr>
          <p:cNvPr id="240" name="Google Shape;240;p19"/>
          <p:cNvSpPr txBox="1"/>
          <p:nvPr/>
        </p:nvSpPr>
        <p:spPr>
          <a:xfrm>
            <a:off x="-21800" y="6088559"/>
            <a:ext cx="12213800" cy="769441"/>
          </a:xfrm>
          <a:prstGeom prst="rect">
            <a:avLst/>
          </a:prstGeom>
          <a:solidFill>
            <a:srgbClr val="FFC000"/>
          </a:solidFill>
          <a:ln>
            <a:noFill/>
          </a:ln>
        </p:spPr>
        <p:txBody>
          <a:bodyPr spcFirstLastPara="1" wrap="square" lIns="91425" tIns="45700" rIns="91425" bIns="45700" anchor="t" anchorCtr="0">
            <a:noAutofit/>
          </a:bodyPr>
          <a:lstStyle/>
          <a:p>
            <a:pPr marL="0" marR="0" lvl="0" indent="0" algn="l" rtl="0">
              <a:lnSpc>
                <a:spcPct val="120000"/>
              </a:lnSpc>
              <a:spcBef>
                <a:spcPts val="0"/>
              </a:spcBef>
              <a:spcAft>
                <a:spcPts val="0"/>
              </a:spcAft>
              <a:buClr>
                <a:schemeClr val="dk1"/>
              </a:buClr>
              <a:buSzPts val="2400"/>
              <a:buFont typeface="Arial"/>
              <a:buNone/>
            </a:pPr>
            <a:endParaRPr sz="2400" b="0" i="0" u="none" strike="noStrike" cap="none">
              <a:solidFill>
                <a:schemeClr val="dk1"/>
              </a:solidFill>
              <a:latin typeface="Microsoft JhengHei"/>
              <a:ea typeface="Microsoft JhengHei"/>
              <a:cs typeface="Microsoft JhengHei"/>
              <a:sym typeface="Microsoft JhengHei"/>
            </a:endParaRPr>
          </a:p>
          <a:p>
            <a:pPr marL="342900" marR="0" lvl="0" indent="-190500" algn="l" rtl="0">
              <a:lnSpc>
                <a:spcPct val="120000"/>
              </a:lnSpc>
              <a:spcBef>
                <a:spcPts val="1000"/>
              </a:spcBef>
              <a:spcAft>
                <a:spcPts val="0"/>
              </a:spcAft>
              <a:buClr>
                <a:schemeClr val="dk1"/>
              </a:buClr>
              <a:buSzPts val="2400"/>
              <a:buFont typeface="Arial"/>
              <a:buNone/>
            </a:pPr>
            <a:endParaRPr sz="2400" b="0" i="0" u="none" strike="noStrike" cap="none">
              <a:solidFill>
                <a:schemeClr val="dk1"/>
              </a:solidFill>
              <a:latin typeface="Microsoft JhengHei"/>
              <a:ea typeface="Microsoft JhengHei"/>
              <a:cs typeface="Microsoft JhengHei"/>
              <a:sym typeface="Microsoft JhengHei"/>
            </a:endParaRPr>
          </a:p>
          <a:p>
            <a:pPr marL="342900" marR="0" lvl="0" indent="-190500" algn="ctr" rtl="0">
              <a:lnSpc>
                <a:spcPct val="120000"/>
              </a:lnSpc>
              <a:spcBef>
                <a:spcPts val="1000"/>
              </a:spcBef>
              <a:spcAft>
                <a:spcPts val="0"/>
              </a:spcAft>
              <a:buClr>
                <a:schemeClr val="dk1"/>
              </a:buClr>
              <a:buSzPts val="2400"/>
              <a:buFont typeface="Arial"/>
              <a:buNone/>
            </a:pPr>
            <a:endParaRPr sz="2400" b="0" i="0" u="none" strike="noStrike" cap="none">
              <a:solidFill>
                <a:schemeClr val="dk1"/>
              </a:solidFill>
              <a:latin typeface="Microsoft JhengHei"/>
              <a:ea typeface="Microsoft JhengHei"/>
              <a:cs typeface="Microsoft JhengHei"/>
              <a:sym typeface="Microsoft JhengHei"/>
            </a:endParaRPr>
          </a:p>
        </p:txBody>
      </p:sp>
      <p:sp>
        <p:nvSpPr>
          <p:cNvPr id="241" name="Google Shape;241;p19"/>
          <p:cNvSpPr txBox="1">
            <a:spLocks noGrp="1"/>
          </p:cNvSpPr>
          <p:nvPr>
            <p:ph type="subTitle" idx="1"/>
          </p:nvPr>
        </p:nvSpPr>
        <p:spPr>
          <a:xfrm>
            <a:off x="509867" y="1844744"/>
            <a:ext cx="10534651" cy="3552558"/>
          </a:xfrm>
          <a:prstGeom prst="rect">
            <a:avLst/>
          </a:prstGeom>
          <a:noFill/>
          <a:ln>
            <a:noFill/>
          </a:ln>
        </p:spPr>
        <p:txBody>
          <a:bodyPr spcFirstLastPara="1" wrap="square" lIns="91425" tIns="45700" rIns="91425" bIns="45700" anchor="t" anchorCtr="0">
            <a:noAutofit/>
          </a:bodyPr>
          <a:lstStyle/>
          <a:p>
            <a:pPr marL="457200" lvl="0" indent="-457200" algn="l" rtl="0">
              <a:lnSpc>
                <a:spcPct val="125000"/>
              </a:lnSpc>
              <a:spcBef>
                <a:spcPts val="0"/>
              </a:spcBef>
              <a:spcAft>
                <a:spcPts val="0"/>
              </a:spcAft>
              <a:buSzPts val="2200"/>
              <a:buFont typeface="Noto Sans Symbols"/>
              <a:buChar char="⮚"/>
            </a:pPr>
            <a:r>
              <a:rPr lang="zh-TW" sz="2200">
                <a:latin typeface="Microsoft JhengHei"/>
                <a:ea typeface="Microsoft JhengHei"/>
                <a:cs typeface="Microsoft JhengHei"/>
                <a:sym typeface="Microsoft JhengHei"/>
              </a:rPr>
              <a:t>模擬空間內沒有家具或其他物品來幫助參與者將注意力集中在閱讀標誌上。</a:t>
            </a:r>
            <a:endParaRPr sz="2200">
              <a:latin typeface="Microsoft JhengHei"/>
              <a:ea typeface="Microsoft JhengHei"/>
              <a:cs typeface="Microsoft JhengHei"/>
              <a:sym typeface="Microsoft JhengHei"/>
            </a:endParaRPr>
          </a:p>
          <a:p>
            <a:pPr marL="0" lvl="0" indent="0" algn="l" rtl="0">
              <a:lnSpc>
                <a:spcPct val="125000"/>
              </a:lnSpc>
              <a:spcBef>
                <a:spcPts val="0"/>
              </a:spcBef>
              <a:spcAft>
                <a:spcPts val="0"/>
              </a:spcAft>
              <a:buSzPts val="2200"/>
              <a:buNone/>
            </a:pPr>
            <a:endParaRPr sz="2200">
              <a:latin typeface="Microsoft JhengHei"/>
              <a:ea typeface="Microsoft JhengHei"/>
              <a:cs typeface="Microsoft JhengHei"/>
              <a:sym typeface="Microsoft JhengHei"/>
            </a:endParaRPr>
          </a:p>
          <a:p>
            <a:pPr marL="342900" lvl="0" indent="-342900" algn="l" rtl="0">
              <a:lnSpc>
                <a:spcPct val="125000"/>
              </a:lnSpc>
              <a:spcBef>
                <a:spcPts val="0"/>
              </a:spcBef>
              <a:spcAft>
                <a:spcPts val="0"/>
              </a:spcAft>
              <a:buSzPts val="2200"/>
              <a:buFont typeface="Noto Sans Symbols"/>
              <a:buChar char="⮚"/>
            </a:pPr>
            <a:r>
              <a:rPr lang="zh-TW" sz="2200">
                <a:latin typeface="Microsoft JhengHei"/>
                <a:ea typeface="Microsoft JhengHei"/>
                <a:cs typeface="Microsoft JhengHei"/>
                <a:sym typeface="Microsoft JhengHei"/>
              </a:rPr>
              <a:t>模擬使用了單一樓層。</a:t>
            </a:r>
            <a:endParaRPr sz="2200">
              <a:latin typeface="Microsoft JhengHei"/>
              <a:ea typeface="Microsoft JhengHei"/>
              <a:cs typeface="Microsoft JhengHei"/>
              <a:sym typeface="Microsoft JhengHei"/>
            </a:endParaRPr>
          </a:p>
          <a:p>
            <a:pPr marL="342900" lvl="0" indent="-342900" algn="l" rtl="0">
              <a:lnSpc>
                <a:spcPct val="125000"/>
              </a:lnSpc>
              <a:spcBef>
                <a:spcPts val="0"/>
              </a:spcBef>
              <a:spcAft>
                <a:spcPts val="0"/>
              </a:spcAft>
              <a:buSzPts val="2200"/>
              <a:buFont typeface="Noto Sans Symbols"/>
              <a:buChar char="⮚"/>
            </a:pPr>
            <a:r>
              <a:rPr lang="zh-TW" sz="2200">
                <a:latin typeface="Microsoft JhengHei"/>
                <a:ea typeface="Microsoft JhengHei"/>
                <a:cs typeface="Microsoft JhengHei"/>
                <a:sym typeface="Microsoft JhengHei"/>
              </a:rPr>
              <a:t>指定起點（最大步行距離的一點）和終點（緊急樓梯）。</a:t>
            </a:r>
            <a:endParaRPr sz="2200">
              <a:latin typeface="Microsoft JhengHei"/>
              <a:ea typeface="Microsoft JhengHei"/>
              <a:cs typeface="Microsoft JhengHei"/>
              <a:sym typeface="Microsoft JhengHei"/>
            </a:endParaRPr>
          </a:p>
        </p:txBody>
      </p:sp>
      <p:sp>
        <p:nvSpPr>
          <p:cNvPr id="242" name="Google Shape;242;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ltLang="zh-TW"/>
              <a:t>14</a:t>
            </a:fld>
            <a:endParaRPr/>
          </a:p>
        </p:txBody>
      </p:sp>
      <p:sp>
        <p:nvSpPr>
          <p:cNvPr id="243" name="Google Shape;243;p19"/>
          <p:cNvSpPr txBox="1"/>
          <p:nvPr/>
        </p:nvSpPr>
        <p:spPr>
          <a:xfrm>
            <a:off x="509867" y="248710"/>
            <a:ext cx="5052015" cy="1190969"/>
          </a:xfrm>
          <a:prstGeom prst="rect">
            <a:avLst/>
          </a:prstGeom>
          <a:noFill/>
          <a:ln>
            <a:noFill/>
          </a:ln>
        </p:spPr>
        <p:txBody>
          <a:bodyPr spcFirstLastPara="1" wrap="square" lIns="91425" tIns="45700" rIns="91425" bIns="45700" anchor="b" anchorCtr="0">
            <a:normAutofit/>
          </a:bodyPr>
          <a:lstStyle/>
          <a:p>
            <a:pPr marL="0" marR="0" lvl="0" indent="0" algn="ctr" rtl="0">
              <a:lnSpc>
                <a:spcPct val="90000"/>
              </a:lnSpc>
              <a:spcBef>
                <a:spcPts val="0"/>
              </a:spcBef>
              <a:spcAft>
                <a:spcPts val="0"/>
              </a:spcAft>
              <a:buClr>
                <a:srgbClr val="000000"/>
              </a:buClr>
              <a:buSzPts val="4400"/>
              <a:buFont typeface="Arial"/>
              <a:buNone/>
            </a:pPr>
            <a:r>
              <a:rPr lang="zh-TW" sz="4400" b="1" i="0" u="none" strike="noStrike" cap="none">
                <a:solidFill>
                  <a:schemeClr val="dk1"/>
                </a:solidFill>
                <a:latin typeface="Microsoft JhengHei"/>
                <a:ea typeface="Microsoft JhengHei"/>
                <a:cs typeface="Microsoft JhengHei"/>
                <a:sym typeface="Microsoft JhengHei"/>
              </a:rPr>
              <a:t>實驗-模擬空間</a:t>
            </a:r>
            <a:endParaRPr sz="1400" b="0" i="0" u="none" strike="noStrike" cap="none">
              <a:solidFill>
                <a:srgbClr val="000000"/>
              </a:solidFill>
              <a:latin typeface="Arial"/>
              <a:ea typeface="Arial"/>
              <a:cs typeface="Arial"/>
              <a:sym typeface="Arial"/>
            </a:endParaRPr>
          </a:p>
          <a:p>
            <a:pPr marL="0" marR="0" lvl="0" indent="0" algn="ctr" rtl="0">
              <a:lnSpc>
                <a:spcPct val="90000"/>
              </a:lnSpc>
              <a:spcBef>
                <a:spcPts val="0"/>
              </a:spcBef>
              <a:spcAft>
                <a:spcPts val="0"/>
              </a:spcAft>
              <a:buClr>
                <a:schemeClr val="dk1"/>
              </a:buClr>
              <a:buSzPts val="4400"/>
              <a:buFont typeface="Microsoft JhengHei"/>
              <a:buNone/>
            </a:pP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47"/>
        <p:cNvGrpSpPr/>
        <p:nvPr/>
      </p:nvGrpSpPr>
      <p:grpSpPr>
        <a:xfrm>
          <a:off x="0" y="0"/>
          <a:ext cx="0" cy="0"/>
          <a:chOff x="0" y="0"/>
          <a:chExt cx="0" cy="0"/>
        </a:xfrm>
      </p:grpSpPr>
      <p:sp>
        <p:nvSpPr>
          <p:cNvPr id="248" name="Google Shape;248;p20"/>
          <p:cNvSpPr txBox="1"/>
          <p:nvPr/>
        </p:nvSpPr>
        <p:spPr>
          <a:xfrm>
            <a:off x="-21800" y="6356350"/>
            <a:ext cx="12213800" cy="501650"/>
          </a:xfrm>
          <a:prstGeom prst="rect">
            <a:avLst/>
          </a:prstGeom>
          <a:solidFill>
            <a:srgbClr val="FFC000"/>
          </a:solidFill>
          <a:ln>
            <a:noFill/>
          </a:ln>
        </p:spPr>
        <p:txBody>
          <a:bodyPr spcFirstLastPara="1" wrap="square" lIns="91425" tIns="45700" rIns="91425" bIns="45700" anchor="t" anchorCtr="0">
            <a:noAutofit/>
          </a:bodyPr>
          <a:lstStyle/>
          <a:p>
            <a:pPr marL="0" marR="0" lvl="0" indent="0" algn="l" rtl="0">
              <a:lnSpc>
                <a:spcPct val="120000"/>
              </a:lnSpc>
              <a:spcBef>
                <a:spcPts val="0"/>
              </a:spcBef>
              <a:spcAft>
                <a:spcPts val="0"/>
              </a:spcAft>
              <a:buClr>
                <a:schemeClr val="dk1"/>
              </a:buClr>
              <a:buSzPts val="2400"/>
              <a:buFont typeface="Arial"/>
              <a:buNone/>
            </a:pPr>
            <a:endParaRPr sz="2400" b="0" i="0" u="none" strike="noStrike" cap="none">
              <a:solidFill>
                <a:schemeClr val="dk1"/>
              </a:solidFill>
              <a:latin typeface="Microsoft JhengHei"/>
              <a:ea typeface="Microsoft JhengHei"/>
              <a:cs typeface="Microsoft JhengHei"/>
              <a:sym typeface="Microsoft JhengHei"/>
            </a:endParaRPr>
          </a:p>
          <a:p>
            <a:pPr marL="342900" marR="0" lvl="0" indent="-190500" algn="l" rtl="0">
              <a:lnSpc>
                <a:spcPct val="120000"/>
              </a:lnSpc>
              <a:spcBef>
                <a:spcPts val="1000"/>
              </a:spcBef>
              <a:spcAft>
                <a:spcPts val="0"/>
              </a:spcAft>
              <a:buClr>
                <a:schemeClr val="dk1"/>
              </a:buClr>
              <a:buSzPts val="2400"/>
              <a:buFont typeface="Arial"/>
              <a:buNone/>
            </a:pPr>
            <a:endParaRPr sz="2400" b="0" i="0" u="none" strike="noStrike" cap="none">
              <a:solidFill>
                <a:schemeClr val="dk1"/>
              </a:solidFill>
              <a:latin typeface="Microsoft JhengHei"/>
              <a:ea typeface="Microsoft JhengHei"/>
              <a:cs typeface="Microsoft JhengHei"/>
              <a:sym typeface="Microsoft JhengHei"/>
            </a:endParaRPr>
          </a:p>
          <a:p>
            <a:pPr marL="342900" marR="0" lvl="0" indent="-190500" algn="ctr" rtl="0">
              <a:lnSpc>
                <a:spcPct val="120000"/>
              </a:lnSpc>
              <a:spcBef>
                <a:spcPts val="1000"/>
              </a:spcBef>
              <a:spcAft>
                <a:spcPts val="0"/>
              </a:spcAft>
              <a:buClr>
                <a:schemeClr val="dk1"/>
              </a:buClr>
              <a:buSzPts val="2400"/>
              <a:buFont typeface="Arial"/>
              <a:buNone/>
            </a:pPr>
            <a:endParaRPr sz="2400" b="0" i="0" u="none" strike="noStrike" cap="none">
              <a:solidFill>
                <a:schemeClr val="dk1"/>
              </a:solidFill>
              <a:latin typeface="Microsoft JhengHei"/>
              <a:ea typeface="Microsoft JhengHei"/>
              <a:cs typeface="Microsoft JhengHei"/>
              <a:sym typeface="Microsoft JhengHei"/>
            </a:endParaRPr>
          </a:p>
        </p:txBody>
      </p:sp>
      <p:sp>
        <p:nvSpPr>
          <p:cNvPr id="249" name="Google Shape;249;p20"/>
          <p:cNvSpPr txBox="1">
            <a:spLocks noGrp="1"/>
          </p:cNvSpPr>
          <p:nvPr>
            <p:ph type="ctrTitle"/>
          </p:nvPr>
        </p:nvSpPr>
        <p:spPr>
          <a:xfrm>
            <a:off x="213675" y="175397"/>
            <a:ext cx="3072450" cy="698763"/>
          </a:xfrm>
          <a:prstGeom prst="rect">
            <a:avLst/>
          </a:prstGeom>
          <a:solidFill>
            <a:srgbClr val="F4B081"/>
          </a:solid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chemeClr val="dk1"/>
              </a:buClr>
              <a:buSzPts val="3200"/>
              <a:buFont typeface="Microsoft JhengHei"/>
              <a:buNone/>
            </a:pPr>
            <a:r>
              <a:rPr lang="zh-TW" sz="3200" b="1">
                <a:latin typeface="Microsoft JhengHei"/>
                <a:ea typeface="Microsoft JhengHei"/>
                <a:cs typeface="Microsoft JhengHei"/>
                <a:sym typeface="Microsoft JhengHei"/>
              </a:rPr>
              <a:t>實驗設計</a:t>
            </a:r>
            <a:endParaRPr/>
          </a:p>
        </p:txBody>
      </p:sp>
      <p:sp>
        <p:nvSpPr>
          <p:cNvPr id="250" name="Google Shape;250;p20"/>
          <p:cNvSpPr txBox="1">
            <a:spLocks noGrp="1"/>
          </p:cNvSpPr>
          <p:nvPr>
            <p:ph type="sldNum" idx="12"/>
          </p:nvPr>
        </p:nvSpPr>
        <p:spPr>
          <a:xfrm>
            <a:off x="9505950" y="6356350"/>
            <a:ext cx="184785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ltLang="zh-TW"/>
              <a:t>15</a:t>
            </a:fld>
            <a:endParaRPr/>
          </a:p>
        </p:txBody>
      </p:sp>
      <p:sp>
        <p:nvSpPr>
          <p:cNvPr id="251" name="Google Shape;251;p20"/>
          <p:cNvSpPr/>
          <p:nvPr/>
        </p:nvSpPr>
        <p:spPr>
          <a:xfrm>
            <a:off x="561088" y="602943"/>
            <a:ext cx="10872611" cy="4985940"/>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Clr>
                <a:srgbClr val="000000"/>
              </a:buClr>
              <a:buSzPts val="2400"/>
              <a:buFont typeface="Arial"/>
              <a:buNone/>
            </a:pPr>
            <a:endParaRPr sz="2400" b="0" i="0" u="none" strike="noStrike" cap="none">
              <a:solidFill>
                <a:srgbClr val="000000"/>
              </a:solidFill>
              <a:latin typeface="Arial"/>
              <a:ea typeface="Arial"/>
              <a:cs typeface="Arial"/>
              <a:sym typeface="Arial"/>
            </a:endParaRPr>
          </a:p>
          <a:p>
            <a:pPr marL="457200" marR="0" lvl="0" indent="-457200" algn="l" rtl="0">
              <a:lnSpc>
                <a:spcPct val="150000"/>
              </a:lnSpc>
              <a:spcBef>
                <a:spcPts val="600"/>
              </a:spcBef>
              <a:spcAft>
                <a:spcPts val="0"/>
              </a:spcAft>
              <a:buClr>
                <a:srgbClr val="F3A447"/>
              </a:buClr>
              <a:buSzPts val="2040"/>
              <a:buFont typeface="Arial"/>
              <a:buAutoNum type="arabicParenR"/>
            </a:pPr>
            <a:r>
              <a:rPr lang="zh-TW" sz="2400" b="0" i="0" u="none" strike="noStrike" cap="none">
                <a:solidFill>
                  <a:srgbClr val="000000"/>
                </a:solidFill>
                <a:latin typeface="Arial"/>
                <a:ea typeface="Arial"/>
                <a:cs typeface="Arial"/>
                <a:sym typeface="Arial"/>
              </a:rPr>
              <a:t>起點在房間內，每個參與者必須穿過通道到達緊急樓梯（目標）</a:t>
            </a:r>
            <a:endParaRPr sz="2400" b="0" i="0" u="none" strike="noStrike" cap="none">
              <a:solidFill>
                <a:srgbClr val="000000"/>
              </a:solidFill>
              <a:latin typeface="Arial"/>
              <a:ea typeface="Arial"/>
              <a:cs typeface="Arial"/>
              <a:sym typeface="Arial"/>
            </a:endParaRPr>
          </a:p>
          <a:p>
            <a:pPr marL="457200" marR="0" lvl="0" indent="-457200" algn="l" rtl="0">
              <a:lnSpc>
                <a:spcPct val="150000"/>
              </a:lnSpc>
              <a:spcBef>
                <a:spcPts val="600"/>
              </a:spcBef>
              <a:spcAft>
                <a:spcPts val="0"/>
              </a:spcAft>
              <a:buClr>
                <a:srgbClr val="F3A447"/>
              </a:buClr>
              <a:buSzPts val="2040"/>
              <a:buFont typeface="Arial"/>
              <a:buAutoNum type="arabicParenR"/>
            </a:pPr>
            <a:r>
              <a:rPr lang="zh-TW" sz="2400" b="0" i="0" u="none" strike="noStrike" cap="none">
                <a:solidFill>
                  <a:srgbClr val="000000"/>
                </a:solidFill>
                <a:latin typeface="Arial"/>
                <a:ea typeface="Arial"/>
                <a:cs typeface="Arial"/>
                <a:sym typeface="Arial"/>
              </a:rPr>
              <a:t>受測者有三個路段能選擇左轉或右轉</a:t>
            </a:r>
            <a:endParaRPr sz="2400" b="0" i="0" u="none" strike="noStrike" cap="none">
              <a:solidFill>
                <a:srgbClr val="000000"/>
              </a:solidFill>
              <a:latin typeface="Arial"/>
              <a:ea typeface="Arial"/>
              <a:cs typeface="Arial"/>
              <a:sym typeface="Arial"/>
            </a:endParaRPr>
          </a:p>
          <a:p>
            <a:pPr marL="457200" marR="0" lvl="0" indent="-457200" algn="l" rtl="0">
              <a:lnSpc>
                <a:spcPct val="150000"/>
              </a:lnSpc>
              <a:spcBef>
                <a:spcPts val="600"/>
              </a:spcBef>
              <a:spcAft>
                <a:spcPts val="0"/>
              </a:spcAft>
              <a:buClr>
                <a:srgbClr val="F3A447"/>
              </a:buClr>
              <a:buSzPts val="2040"/>
              <a:buFont typeface="Arial"/>
              <a:buAutoNum type="arabicParenR"/>
            </a:pPr>
            <a:r>
              <a:rPr lang="zh-TW" sz="2400" b="0" i="0" u="none" strike="noStrike" cap="none">
                <a:solidFill>
                  <a:srgbClr val="000000"/>
                </a:solidFill>
                <a:latin typeface="Arial"/>
                <a:ea typeface="Arial"/>
                <a:cs typeface="Arial"/>
                <a:sym typeface="Arial"/>
              </a:rPr>
              <a:t>起點到終點最短移動距離為40m，移動速度為1m/s，所以移動時間不可能少於40s。(若發生火警或災害時40s為最佳逃生時間)</a:t>
            </a:r>
            <a:endParaRPr sz="1400" b="0" i="0" u="none" strike="noStrike" cap="none">
              <a:solidFill>
                <a:srgbClr val="000000"/>
              </a:solidFill>
              <a:latin typeface="Arial"/>
              <a:ea typeface="Arial"/>
              <a:cs typeface="Arial"/>
              <a:sym typeface="Arial"/>
            </a:endParaRPr>
          </a:p>
          <a:p>
            <a:pPr marL="457200" marR="0" lvl="0" indent="-457200" algn="l" rtl="0">
              <a:lnSpc>
                <a:spcPct val="150000"/>
              </a:lnSpc>
              <a:spcBef>
                <a:spcPts val="600"/>
              </a:spcBef>
              <a:spcAft>
                <a:spcPts val="0"/>
              </a:spcAft>
              <a:buClr>
                <a:srgbClr val="F3A447"/>
              </a:buClr>
              <a:buSzPts val="2040"/>
              <a:buFont typeface="Arial"/>
              <a:buAutoNum type="arabicParenR"/>
            </a:pPr>
            <a:r>
              <a:rPr lang="zh-TW" sz="2400" b="0" i="0" u="none" strike="noStrike" cap="none">
                <a:solidFill>
                  <a:srgbClr val="000000"/>
                </a:solidFill>
                <a:latin typeface="Arial"/>
                <a:ea typeface="Arial"/>
                <a:cs typeface="Arial"/>
                <a:sym typeface="Arial"/>
              </a:rPr>
              <a:t>走道寬2m，且沒有任何障礙物。</a:t>
            </a:r>
            <a:endParaRPr sz="2400" b="0" i="0" u="none" strike="noStrike" cap="none">
              <a:solidFill>
                <a:srgbClr val="000000"/>
              </a:solidFill>
              <a:latin typeface="Arial"/>
              <a:ea typeface="Arial"/>
              <a:cs typeface="Arial"/>
              <a:sym typeface="Arial"/>
            </a:endParaRPr>
          </a:p>
          <a:p>
            <a:pPr marL="457200" marR="0" lvl="0" indent="-457200" algn="l" rtl="0">
              <a:lnSpc>
                <a:spcPct val="150000"/>
              </a:lnSpc>
              <a:spcBef>
                <a:spcPts val="600"/>
              </a:spcBef>
              <a:spcAft>
                <a:spcPts val="0"/>
              </a:spcAft>
              <a:buClr>
                <a:srgbClr val="F3A447"/>
              </a:buClr>
              <a:buSzPts val="2040"/>
              <a:buFont typeface="Arial"/>
              <a:buAutoNum type="arabicParenR"/>
            </a:pPr>
            <a:r>
              <a:rPr lang="zh-TW" sz="2400" b="0" i="0" u="none" strike="noStrike" cap="none">
                <a:solidFill>
                  <a:srgbClr val="000000"/>
                </a:solidFill>
                <a:latin typeface="Arial"/>
                <a:ea typeface="Arial"/>
                <a:cs typeface="Arial"/>
                <a:sym typeface="Arial"/>
              </a:rPr>
              <a:t>一次一位受測者進行試驗。</a:t>
            </a:r>
            <a:endParaRPr sz="2400" b="0" i="0" u="none" strike="noStrike" cap="none">
              <a:solidFill>
                <a:srgbClr val="000000"/>
              </a:solidFill>
              <a:latin typeface="Arial"/>
              <a:ea typeface="Arial"/>
              <a:cs typeface="Arial"/>
              <a:sym typeface="Arial"/>
            </a:endParaRPr>
          </a:p>
          <a:p>
            <a:pPr marL="457200" marR="0" lvl="0" indent="-457200" algn="l" rtl="0">
              <a:lnSpc>
                <a:spcPct val="150000"/>
              </a:lnSpc>
              <a:spcBef>
                <a:spcPts val="600"/>
              </a:spcBef>
              <a:spcAft>
                <a:spcPts val="0"/>
              </a:spcAft>
              <a:buClr>
                <a:srgbClr val="F3A447"/>
              </a:buClr>
              <a:buSzPts val="2040"/>
              <a:buFont typeface="Arial"/>
              <a:buAutoNum type="arabicParenR"/>
            </a:pPr>
            <a:r>
              <a:rPr lang="zh-TW" sz="2400" b="0" i="0" u="none" strike="noStrike" cap="none">
                <a:solidFill>
                  <a:srgbClr val="000000"/>
                </a:solidFill>
                <a:latin typeface="Arial"/>
                <a:ea typeface="Arial"/>
                <a:cs typeface="Arial"/>
                <a:sym typeface="Arial"/>
              </a:rPr>
              <a:t>受測者利用滑鼠選擇方向，利用按右鍵前進按左鍵後退。</a:t>
            </a:r>
            <a:endParaRPr sz="2400" b="0" i="0" u="none" strike="noStrike" cap="none">
              <a:solidFill>
                <a:srgbClr val="000000"/>
              </a:solidFill>
              <a:latin typeface="Arial"/>
              <a:ea typeface="Arial"/>
              <a:cs typeface="Arial"/>
              <a:sym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56"/>
        <p:cNvGrpSpPr/>
        <p:nvPr/>
      </p:nvGrpSpPr>
      <p:grpSpPr>
        <a:xfrm>
          <a:off x="0" y="0"/>
          <a:ext cx="0" cy="0"/>
          <a:chOff x="0" y="0"/>
          <a:chExt cx="0" cy="0"/>
        </a:xfrm>
      </p:grpSpPr>
      <p:sp>
        <p:nvSpPr>
          <p:cNvPr id="257" name="Google Shape;257;p21"/>
          <p:cNvSpPr txBox="1"/>
          <p:nvPr/>
        </p:nvSpPr>
        <p:spPr>
          <a:xfrm>
            <a:off x="-21800" y="6356350"/>
            <a:ext cx="12213800" cy="501650"/>
          </a:xfrm>
          <a:prstGeom prst="rect">
            <a:avLst/>
          </a:prstGeom>
          <a:solidFill>
            <a:srgbClr val="FFC000"/>
          </a:solidFill>
          <a:ln>
            <a:noFill/>
          </a:ln>
        </p:spPr>
        <p:txBody>
          <a:bodyPr spcFirstLastPara="1" wrap="square" lIns="91425" tIns="45700" rIns="91425" bIns="45700" anchor="t" anchorCtr="0">
            <a:noAutofit/>
          </a:bodyPr>
          <a:lstStyle/>
          <a:p>
            <a:pPr marL="0" marR="0" lvl="0" indent="0" algn="l" rtl="0">
              <a:lnSpc>
                <a:spcPct val="120000"/>
              </a:lnSpc>
              <a:spcBef>
                <a:spcPts val="0"/>
              </a:spcBef>
              <a:spcAft>
                <a:spcPts val="0"/>
              </a:spcAft>
              <a:buClr>
                <a:schemeClr val="dk1"/>
              </a:buClr>
              <a:buSzPts val="2400"/>
              <a:buFont typeface="Arial"/>
              <a:buNone/>
            </a:pPr>
            <a:endParaRPr sz="2400" b="0" i="0" u="none" strike="noStrike" cap="none">
              <a:solidFill>
                <a:schemeClr val="dk1"/>
              </a:solidFill>
              <a:latin typeface="Microsoft JhengHei"/>
              <a:ea typeface="Microsoft JhengHei"/>
              <a:cs typeface="Microsoft JhengHei"/>
              <a:sym typeface="Microsoft JhengHei"/>
            </a:endParaRPr>
          </a:p>
          <a:p>
            <a:pPr marL="342900" marR="0" lvl="0" indent="-190500" algn="l" rtl="0">
              <a:lnSpc>
                <a:spcPct val="120000"/>
              </a:lnSpc>
              <a:spcBef>
                <a:spcPts val="1000"/>
              </a:spcBef>
              <a:spcAft>
                <a:spcPts val="0"/>
              </a:spcAft>
              <a:buClr>
                <a:schemeClr val="dk1"/>
              </a:buClr>
              <a:buSzPts val="2400"/>
              <a:buFont typeface="Arial"/>
              <a:buNone/>
            </a:pPr>
            <a:endParaRPr sz="2400" b="0" i="0" u="none" strike="noStrike" cap="none">
              <a:solidFill>
                <a:schemeClr val="dk1"/>
              </a:solidFill>
              <a:latin typeface="Microsoft JhengHei"/>
              <a:ea typeface="Microsoft JhengHei"/>
              <a:cs typeface="Microsoft JhengHei"/>
              <a:sym typeface="Microsoft JhengHei"/>
            </a:endParaRPr>
          </a:p>
          <a:p>
            <a:pPr marL="342900" marR="0" lvl="0" indent="-190500" algn="ctr" rtl="0">
              <a:lnSpc>
                <a:spcPct val="120000"/>
              </a:lnSpc>
              <a:spcBef>
                <a:spcPts val="1000"/>
              </a:spcBef>
              <a:spcAft>
                <a:spcPts val="0"/>
              </a:spcAft>
              <a:buClr>
                <a:schemeClr val="dk1"/>
              </a:buClr>
              <a:buSzPts val="2400"/>
              <a:buFont typeface="Arial"/>
              <a:buNone/>
            </a:pPr>
            <a:endParaRPr sz="2400" b="0" i="0" u="none" strike="noStrike" cap="none">
              <a:solidFill>
                <a:schemeClr val="dk1"/>
              </a:solidFill>
              <a:latin typeface="Microsoft JhengHei"/>
              <a:ea typeface="Microsoft JhengHei"/>
              <a:cs typeface="Microsoft JhengHei"/>
              <a:sym typeface="Microsoft JhengHei"/>
            </a:endParaRPr>
          </a:p>
        </p:txBody>
      </p:sp>
      <p:sp>
        <p:nvSpPr>
          <p:cNvPr id="258" name="Google Shape;258;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ltLang="zh-TW"/>
              <a:t>16</a:t>
            </a:fld>
            <a:endParaRPr/>
          </a:p>
        </p:txBody>
      </p:sp>
      <p:pic>
        <p:nvPicPr>
          <p:cNvPr id="259" name="Google Shape;259;p21" descr="https://ars.els-cdn.com/content/image/1-s2.0-S0003687008001191-gr4.jpg"/>
          <p:cNvPicPr preferRelativeResize="0"/>
          <p:nvPr/>
        </p:nvPicPr>
        <p:blipFill rotWithShape="1">
          <a:blip r:embed="rId3">
            <a:alphaModFix/>
          </a:blip>
          <a:srcRect/>
          <a:stretch/>
        </p:blipFill>
        <p:spPr>
          <a:xfrm>
            <a:off x="1216279" y="644493"/>
            <a:ext cx="8394065" cy="5962682"/>
          </a:xfrm>
          <a:prstGeom prst="rect">
            <a:avLst/>
          </a:prstGeom>
          <a:noFill/>
          <a:ln>
            <a:noFill/>
          </a:ln>
        </p:spPr>
      </p:pic>
      <p:sp>
        <p:nvSpPr>
          <p:cNvPr id="260" name="Google Shape;260;p21"/>
          <p:cNvSpPr/>
          <p:nvPr/>
        </p:nvSpPr>
        <p:spPr>
          <a:xfrm>
            <a:off x="9427753" y="336716"/>
            <a:ext cx="2441694" cy="43088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200"/>
              <a:buFont typeface="Arial"/>
              <a:buNone/>
            </a:pPr>
            <a:r>
              <a:rPr lang="zh-TW" sz="2200" b="0" i="0" u="none" strike="noStrike" cap="none">
                <a:solidFill>
                  <a:schemeClr val="dk1"/>
                </a:solidFill>
                <a:latin typeface="Microsoft JhengHei"/>
                <a:ea typeface="Microsoft JhengHei"/>
                <a:cs typeface="Microsoft JhengHei"/>
                <a:sym typeface="Microsoft JhengHei"/>
              </a:rPr>
              <a:t>模擬空間的平面圖</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65"/>
        <p:cNvGrpSpPr/>
        <p:nvPr/>
      </p:nvGrpSpPr>
      <p:grpSpPr>
        <a:xfrm>
          <a:off x="0" y="0"/>
          <a:ext cx="0" cy="0"/>
          <a:chOff x="0" y="0"/>
          <a:chExt cx="0" cy="0"/>
        </a:xfrm>
      </p:grpSpPr>
      <p:sp>
        <p:nvSpPr>
          <p:cNvPr id="266" name="Google Shape;266;p5"/>
          <p:cNvSpPr txBox="1"/>
          <p:nvPr/>
        </p:nvSpPr>
        <p:spPr>
          <a:xfrm>
            <a:off x="-21800" y="3520633"/>
            <a:ext cx="12213800" cy="3337367"/>
          </a:xfrm>
          <a:prstGeom prst="rect">
            <a:avLst/>
          </a:prstGeom>
          <a:solidFill>
            <a:srgbClr val="FFC000"/>
          </a:solidFill>
          <a:ln>
            <a:noFill/>
          </a:ln>
        </p:spPr>
        <p:txBody>
          <a:bodyPr spcFirstLastPara="1" wrap="square" lIns="91425" tIns="45700" rIns="91425" bIns="45700" anchor="t" anchorCtr="0">
            <a:noAutofit/>
          </a:bodyPr>
          <a:lstStyle/>
          <a:p>
            <a:pPr marL="0" marR="0" lvl="0" indent="0" algn="l" rtl="0">
              <a:lnSpc>
                <a:spcPct val="120000"/>
              </a:lnSpc>
              <a:spcBef>
                <a:spcPts val="0"/>
              </a:spcBef>
              <a:spcAft>
                <a:spcPts val="0"/>
              </a:spcAft>
              <a:buClr>
                <a:schemeClr val="dk1"/>
              </a:buClr>
              <a:buSzPts val="2400"/>
              <a:buFont typeface="Arial"/>
              <a:buNone/>
            </a:pPr>
            <a:endParaRPr sz="2400" b="0" i="0" u="none" strike="noStrike" cap="none">
              <a:solidFill>
                <a:schemeClr val="dk1"/>
              </a:solidFill>
              <a:latin typeface="Microsoft JhengHei"/>
              <a:ea typeface="Microsoft JhengHei"/>
              <a:cs typeface="Microsoft JhengHei"/>
              <a:sym typeface="Microsoft JhengHei"/>
            </a:endParaRPr>
          </a:p>
          <a:p>
            <a:pPr marL="342900" marR="0" lvl="0" indent="-190500" algn="l" rtl="0">
              <a:lnSpc>
                <a:spcPct val="120000"/>
              </a:lnSpc>
              <a:spcBef>
                <a:spcPts val="1000"/>
              </a:spcBef>
              <a:spcAft>
                <a:spcPts val="0"/>
              </a:spcAft>
              <a:buClr>
                <a:schemeClr val="dk1"/>
              </a:buClr>
              <a:buSzPts val="2400"/>
              <a:buFont typeface="Arial"/>
              <a:buNone/>
            </a:pPr>
            <a:endParaRPr sz="2400" b="0" i="0" u="none" strike="noStrike" cap="none">
              <a:solidFill>
                <a:schemeClr val="dk1"/>
              </a:solidFill>
              <a:latin typeface="Microsoft JhengHei"/>
              <a:ea typeface="Microsoft JhengHei"/>
              <a:cs typeface="Microsoft JhengHei"/>
              <a:sym typeface="Microsoft JhengHei"/>
            </a:endParaRPr>
          </a:p>
          <a:p>
            <a:pPr marL="342900" marR="0" lvl="0" indent="-190500" algn="ctr" rtl="0">
              <a:lnSpc>
                <a:spcPct val="120000"/>
              </a:lnSpc>
              <a:spcBef>
                <a:spcPts val="1000"/>
              </a:spcBef>
              <a:spcAft>
                <a:spcPts val="0"/>
              </a:spcAft>
              <a:buClr>
                <a:schemeClr val="dk1"/>
              </a:buClr>
              <a:buSzPts val="2400"/>
              <a:buFont typeface="Arial"/>
              <a:buNone/>
            </a:pPr>
            <a:endParaRPr sz="2400" b="0" i="0" u="none" strike="noStrike" cap="none">
              <a:solidFill>
                <a:schemeClr val="dk1"/>
              </a:solidFill>
              <a:latin typeface="Microsoft JhengHei"/>
              <a:ea typeface="Microsoft JhengHei"/>
              <a:cs typeface="Microsoft JhengHei"/>
              <a:sym typeface="Microsoft JhengHei"/>
            </a:endParaRPr>
          </a:p>
        </p:txBody>
      </p:sp>
      <p:sp>
        <p:nvSpPr>
          <p:cNvPr id="267" name="Google Shape;267;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ltLang="zh-TW"/>
              <a:t>17</a:t>
            </a:fld>
            <a:endParaRPr/>
          </a:p>
        </p:txBody>
      </p:sp>
      <p:pic>
        <p:nvPicPr>
          <p:cNvPr id="268" name="Google Shape;268;p5" descr="https://ars.els-cdn.com/content/image/1-s2.0-S0003687008001191-gr5.jpg"/>
          <p:cNvPicPr preferRelativeResize="0"/>
          <p:nvPr/>
        </p:nvPicPr>
        <p:blipFill rotWithShape="1">
          <a:blip r:embed="rId3">
            <a:alphaModFix/>
          </a:blip>
          <a:srcRect/>
          <a:stretch/>
        </p:blipFill>
        <p:spPr>
          <a:xfrm>
            <a:off x="916222" y="394716"/>
            <a:ext cx="3705225" cy="2781300"/>
          </a:xfrm>
          <a:prstGeom prst="rect">
            <a:avLst/>
          </a:prstGeom>
          <a:noFill/>
          <a:ln>
            <a:noFill/>
          </a:ln>
        </p:spPr>
      </p:pic>
      <p:pic>
        <p:nvPicPr>
          <p:cNvPr id="269" name="Google Shape;269;p5" descr="https://ars.els-cdn.com/content/image/1-s2.0-S0003687008001191-gr6.jpg"/>
          <p:cNvPicPr preferRelativeResize="0"/>
          <p:nvPr/>
        </p:nvPicPr>
        <p:blipFill rotWithShape="1">
          <a:blip r:embed="rId4">
            <a:alphaModFix/>
          </a:blip>
          <a:srcRect/>
          <a:stretch/>
        </p:blipFill>
        <p:spPr>
          <a:xfrm>
            <a:off x="6821551" y="366140"/>
            <a:ext cx="3743325" cy="2809876"/>
          </a:xfrm>
          <a:prstGeom prst="rect">
            <a:avLst/>
          </a:prstGeom>
          <a:noFill/>
          <a:ln>
            <a:noFill/>
          </a:ln>
        </p:spPr>
      </p:pic>
      <p:pic>
        <p:nvPicPr>
          <p:cNvPr id="270" name="Google Shape;270;p5" descr="https://ars.els-cdn.com/content/image/1-s2.0-S0003687008001191-gr7.jpg"/>
          <p:cNvPicPr preferRelativeResize="0"/>
          <p:nvPr/>
        </p:nvPicPr>
        <p:blipFill rotWithShape="1">
          <a:blip r:embed="rId5">
            <a:alphaModFix/>
          </a:blip>
          <a:srcRect/>
          <a:stretch/>
        </p:blipFill>
        <p:spPr>
          <a:xfrm>
            <a:off x="916222" y="3607280"/>
            <a:ext cx="3743325" cy="2809876"/>
          </a:xfrm>
          <a:prstGeom prst="rect">
            <a:avLst/>
          </a:prstGeom>
          <a:noFill/>
          <a:ln>
            <a:noFill/>
          </a:ln>
        </p:spPr>
      </p:pic>
      <p:pic>
        <p:nvPicPr>
          <p:cNvPr id="271" name="Google Shape;271;p5" descr="https://ars.els-cdn.com/content/image/1-s2.0-S0003687008001191-gr8.jpg"/>
          <p:cNvPicPr preferRelativeResize="0"/>
          <p:nvPr/>
        </p:nvPicPr>
        <p:blipFill rotWithShape="1">
          <a:blip r:embed="rId6">
            <a:alphaModFix/>
          </a:blip>
          <a:srcRect/>
          <a:stretch/>
        </p:blipFill>
        <p:spPr>
          <a:xfrm>
            <a:off x="6859651" y="3648617"/>
            <a:ext cx="3705225" cy="2781300"/>
          </a:xfrm>
          <a:prstGeom prst="rect">
            <a:avLst/>
          </a:prstGeom>
          <a:noFill/>
          <a:ln>
            <a:noFill/>
          </a:ln>
        </p:spPr>
      </p:pic>
      <p:sp>
        <p:nvSpPr>
          <p:cNvPr id="272" name="Google Shape;272;p5"/>
          <p:cNvSpPr/>
          <p:nvPr/>
        </p:nvSpPr>
        <p:spPr>
          <a:xfrm>
            <a:off x="1377395" y="3156618"/>
            <a:ext cx="3021981" cy="40011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000"/>
              <a:buFont typeface="Arial"/>
              <a:buNone/>
            </a:pPr>
            <a:r>
              <a:rPr lang="zh-TW" sz="2000" b="0" i="0" u="none" strike="noStrike" cap="none">
                <a:solidFill>
                  <a:srgbClr val="323232"/>
                </a:solidFill>
                <a:latin typeface="Microsoft JhengHei"/>
                <a:ea typeface="Microsoft JhengHei"/>
                <a:cs typeface="Microsoft JhengHei"/>
                <a:sym typeface="Microsoft JhengHei"/>
              </a:rPr>
              <a:t>圖 5.新標誌；第一個路口</a:t>
            </a:r>
            <a:endParaRPr sz="2000" b="0" i="0" u="none" strike="noStrike" cap="none">
              <a:solidFill>
                <a:srgbClr val="000000"/>
              </a:solidFill>
              <a:latin typeface="Microsoft JhengHei"/>
              <a:ea typeface="Microsoft JhengHei"/>
              <a:cs typeface="Microsoft JhengHei"/>
              <a:sym typeface="Microsoft JhengHei"/>
            </a:endParaRPr>
          </a:p>
        </p:txBody>
      </p:sp>
      <p:sp>
        <p:nvSpPr>
          <p:cNvPr id="273" name="Google Shape;273;p5"/>
          <p:cNvSpPr/>
          <p:nvPr/>
        </p:nvSpPr>
        <p:spPr>
          <a:xfrm>
            <a:off x="7199286" y="3120523"/>
            <a:ext cx="2765501" cy="40011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000"/>
              <a:buFont typeface="Arial"/>
              <a:buNone/>
            </a:pPr>
            <a:r>
              <a:rPr lang="zh-TW" sz="2000" b="0" i="0" u="none" strike="noStrike" cap="none">
                <a:solidFill>
                  <a:srgbClr val="323232"/>
                </a:solidFill>
                <a:latin typeface="Microsoft JhengHei"/>
                <a:ea typeface="Microsoft JhengHei"/>
                <a:cs typeface="Microsoft JhengHei"/>
                <a:sym typeface="Microsoft JhengHei"/>
              </a:rPr>
              <a:t>圖 6.標誌，第二個路口</a:t>
            </a:r>
            <a:endParaRPr sz="2000" b="0" i="0" u="none" strike="noStrike" cap="none">
              <a:solidFill>
                <a:srgbClr val="000000"/>
              </a:solidFill>
              <a:latin typeface="Microsoft JhengHei"/>
              <a:ea typeface="Microsoft JhengHei"/>
              <a:cs typeface="Microsoft JhengHei"/>
              <a:sym typeface="Microsoft JhengHei"/>
            </a:endParaRPr>
          </a:p>
        </p:txBody>
      </p:sp>
      <p:sp>
        <p:nvSpPr>
          <p:cNvPr id="274" name="Google Shape;274;p5"/>
          <p:cNvSpPr/>
          <p:nvPr/>
        </p:nvSpPr>
        <p:spPr>
          <a:xfrm>
            <a:off x="1154888" y="6457890"/>
            <a:ext cx="3021981" cy="40011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000"/>
              <a:buFont typeface="Arial"/>
              <a:buNone/>
            </a:pPr>
            <a:r>
              <a:rPr lang="zh-TW" sz="2000" b="0" i="0" u="none" strike="noStrike" cap="none">
                <a:solidFill>
                  <a:srgbClr val="323232"/>
                </a:solidFill>
                <a:latin typeface="Microsoft JhengHei"/>
                <a:ea typeface="Microsoft JhengHei"/>
                <a:cs typeface="Microsoft JhengHei"/>
                <a:sym typeface="Microsoft JhengHei"/>
              </a:rPr>
              <a:t>圖 7.新標誌；第三個路口</a:t>
            </a:r>
            <a:endParaRPr sz="2000" b="0" i="0" u="none" strike="noStrike" cap="none">
              <a:solidFill>
                <a:srgbClr val="000000"/>
              </a:solidFill>
              <a:latin typeface="Microsoft JhengHei"/>
              <a:ea typeface="Microsoft JhengHei"/>
              <a:cs typeface="Microsoft JhengHei"/>
              <a:sym typeface="Microsoft JhengHei"/>
            </a:endParaRPr>
          </a:p>
        </p:txBody>
      </p:sp>
      <p:sp>
        <p:nvSpPr>
          <p:cNvPr id="275" name="Google Shape;275;p5"/>
          <p:cNvSpPr/>
          <p:nvPr/>
        </p:nvSpPr>
        <p:spPr>
          <a:xfrm>
            <a:off x="7286414" y="6457890"/>
            <a:ext cx="3278462" cy="40011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000"/>
              <a:buFont typeface="Arial"/>
              <a:buNone/>
            </a:pPr>
            <a:r>
              <a:rPr lang="zh-TW" sz="2000" b="0" i="0" u="none" strike="noStrike" cap="none">
                <a:solidFill>
                  <a:srgbClr val="323232"/>
                </a:solidFill>
                <a:latin typeface="Microsoft JhengHei"/>
                <a:ea typeface="Microsoft JhengHei"/>
                <a:cs typeface="Microsoft JhengHei"/>
                <a:sym typeface="Microsoft JhengHei"/>
              </a:rPr>
              <a:t>圖 8.新標誌：樓梯間出口門</a:t>
            </a:r>
            <a:endParaRPr sz="2000" b="0" i="0" u="none" strike="noStrike" cap="none">
              <a:solidFill>
                <a:srgbClr val="000000"/>
              </a:solidFill>
              <a:latin typeface="Microsoft JhengHei"/>
              <a:ea typeface="Microsoft JhengHei"/>
              <a:cs typeface="Microsoft JhengHei"/>
              <a:sym typeface="Microsoft JhengHei"/>
            </a:endParaRPr>
          </a:p>
        </p:txBody>
      </p:sp>
      <p:sp>
        <p:nvSpPr>
          <p:cNvPr id="276" name="Google Shape;276;p5"/>
          <p:cNvSpPr/>
          <p:nvPr/>
        </p:nvSpPr>
        <p:spPr>
          <a:xfrm>
            <a:off x="870604" y="61335"/>
            <a:ext cx="10315260" cy="522964"/>
          </a:xfrm>
          <a:prstGeom prst="rect">
            <a:avLst/>
          </a:prstGeom>
          <a:solidFill>
            <a:schemeClr val="lt1"/>
          </a:solidFill>
          <a:ln>
            <a:noFill/>
          </a:ln>
        </p:spPr>
        <p:txBody>
          <a:bodyPr spcFirstLastPara="1" wrap="square" lIns="91425" tIns="45700" rIns="91425" bIns="45700" anchor="t" anchorCtr="0">
            <a:spAutoFit/>
          </a:bodyPr>
          <a:lstStyle/>
          <a:p>
            <a:pPr marL="0" marR="0" lvl="0" indent="0" algn="ctr" rtl="0">
              <a:lnSpc>
                <a:spcPct val="130000"/>
              </a:lnSpc>
              <a:spcBef>
                <a:spcPts val="0"/>
              </a:spcBef>
              <a:spcAft>
                <a:spcPts val="0"/>
              </a:spcAft>
              <a:buClr>
                <a:srgbClr val="000000"/>
              </a:buClr>
              <a:buSzPts val="2400"/>
              <a:buFont typeface="Arial"/>
              <a:buNone/>
            </a:pPr>
            <a:r>
              <a:rPr lang="zh-TW" sz="2400" b="0" i="0" u="sng" strike="noStrike" cap="none">
                <a:solidFill>
                  <a:srgbClr val="000000"/>
                </a:solidFill>
                <a:latin typeface="Arial"/>
                <a:ea typeface="Arial"/>
                <a:cs typeface="Arial"/>
                <a:sym typeface="Arial"/>
                <a:hlinkClick r:id="rId7">
                  <a:extLst>
                    <a:ext uri="{A12FA001-AC4F-418D-AE19-62706E023703}">
                      <ahyp:hlinkClr xmlns:ahyp="http://schemas.microsoft.com/office/drawing/2018/hyperlinkcolor" val="tx"/>
                    </a:ext>
                  </a:extLst>
                </a:hlinkClick>
              </a:rPr>
              <a:t>圖5</a:t>
            </a:r>
            <a:r>
              <a:rPr lang="zh-TW" sz="2400" b="0" i="0" u="sng" strike="noStrike" cap="none">
                <a:solidFill>
                  <a:srgbClr val="000000"/>
                </a:solidFill>
                <a:latin typeface="Arial"/>
                <a:ea typeface="Arial"/>
                <a:cs typeface="Arial"/>
                <a:sym typeface="Arial"/>
              </a:rPr>
              <a:t>~</a:t>
            </a:r>
            <a:r>
              <a:rPr lang="zh-TW" sz="2400" b="0" i="0" u="sng" strike="noStrike" cap="none">
                <a:solidFill>
                  <a:srgbClr val="000000"/>
                </a:solidFill>
                <a:latin typeface="Arial"/>
                <a:ea typeface="Arial"/>
                <a:cs typeface="Arial"/>
                <a:sym typeface="Arial"/>
                <a:hlinkClick r:id="rId8">
                  <a:extLst>
                    <a:ext uri="{A12FA001-AC4F-418D-AE19-62706E023703}">
                      <ahyp:hlinkClr xmlns:ahyp="http://schemas.microsoft.com/office/drawing/2018/hyperlinkcolor" val="tx"/>
                    </a:ext>
                  </a:extLst>
                </a:hlinkClick>
              </a:rPr>
              <a:t>圖8</a:t>
            </a:r>
            <a:r>
              <a:rPr lang="zh-TW" sz="2400" b="0" i="0" u="none" strike="noStrike" cap="none">
                <a:solidFill>
                  <a:srgbClr val="000000"/>
                </a:solidFill>
                <a:latin typeface="Arial"/>
                <a:ea typeface="Arial"/>
                <a:cs typeface="Arial"/>
                <a:sym typeface="Arial"/>
              </a:rPr>
              <a:t>是參與者沿其路線面對的各種走廊交叉口的 3 維圖片</a:t>
            </a:r>
            <a:endParaRPr sz="2400" b="0" i="0" u="none" strike="noStrike" cap="none">
              <a:solidFill>
                <a:srgbClr val="000000"/>
              </a:solidFill>
              <a:latin typeface="Arial"/>
              <a:ea typeface="Arial"/>
              <a:cs typeface="Arial"/>
              <a:sym typeface="Aria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80"/>
        <p:cNvGrpSpPr/>
        <p:nvPr/>
      </p:nvGrpSpPr>
      <p:grpSpPr>
        <a:xfrm>
          <a:off x="0" y="0"/>
          <a:ext cx="0" cy="0"/>
          <a:chOff x="0" y="0"/>
          <a:chExt cx="0" cy="0"/>
        </a:xfrm>
      </p:grpSpPr>
      <p:sp>
        <p:nvSpPr>
          <p:cNvPr id="281" name="Google Shape;281;p22"/>
          <p:cNvSpPr txBox="1"/>
          <p:nvPr/>
        </p:nvSpPr>
        <p:spPr>
          <a:xfrm>
            <a:off x="-21800" y="6356350"/>
            <a:ext cx="12213800" cy="501650"/>
          </a:xfrm>
          <a:prstGeom prst="rect">
            <a:avLst/>
          </a:prstGeom>
          <a:solidFill>
            <a:srgbClr val="FFC000"/>
          </a:solidFill>
          <a:ln>
            <a:noFill/>
          </a:ln>
        </p:spPr>
        <p:txBody>
          <a:bodyPr spcFirstLastPara="1" wrap="square" lIns="91425" tIns="45700" rIns="91425" bIns="45700" anchor="t" anchorCtr="0">
            <a:noAutofit/>
          </a:bodyPr>
          <a:lstStyle/>
          <a:p>
            <a:pPr marL="0" marR="0" lvl="0" indent="0" algn="l" rtl="0">
              <a:lnSpc>
                <a:spcPct val="120000"/>
              </a:lnSpc>
              <a:spcBef>
                <a:spcPts val="0"/>
              </a:spcBef>
              <a:spcAft>
                <a:spcPts val="0"/>
              </a:spcAft>
              <a:buClr>
                <a:schemeClr val="dk1"/>
              </a:buClr>
              <a:buSzPts val="2400"/>
              <a:buFont typeface="Arial"/>
              <a:buNone/>
            </a:pPr>
            <a:endParaRPr sz="2400" b="0" i="0" u="none" strike="noStrike" cap="none">
              <a:solidFill>
                <a:schemeClr val="dk1"/>
              </a:solidFill>
              <a:latin typeface="Microsoft JhengHei"/>
              <a:ea typeface="Microsoft JhengHei"/>
              <a:cs typeface="Microsoft JhengHei"/>
              <a:sym typeface="Microsoft JhengHei"/>
            </a:endParaRPr>
          </a:p>
          <a:p>
            <a:pPr marL="342900" marR="0" lvl="0" indent="-190500" algn="l" rtl="0">
              <a:lnSpc>
                <a:spcPct val="120000"/>
              </a:lnSpc>
              <a:spcBef>
                <a:spcPts val="1000"/>
              </a:spcBef>
              <a:spcAft>
                <a:spcPts val="0"/>
              </a:spcAft>
              <a:buClr>
                <a:schemeClr val="dk1"/>
              </a:buClr>
              <a:buSzPts val="2400"/>
              <a:buFont typeface="Arial"/>
              <a:buNone/>
            </a:pPr>
            <a:endParaRPr sz="2400" b="0" i="0" u="none" strike="noStrike" cap="none">
              <a:solidFill>
                <a:schemeClr val="dk1"/>
              </a:solidFill>
              <a:latin typeface="Microsoft JhengHei"/>
              <a:ea typeface="Microsoft JhengHei"/>
              <a:cs typeface="Microsoft JhengHei"/>
              <a:sym typeface="Microsoft JhengHei"/>
            </a:endParaRPr>
          </a:p>
          <a:p>
            <a:pPr marL="342900" marR="0" lvl="0" indent="-190500" algn="ctr" rtl="0">
              <a:lnSpc>
                <a:spcPct val="120000"/>
              </a:lnSpc>
              <a:spcBef>
                <a:spcPts val="1000"/>
              </a:spcBef>
              <a:spcAft>
                <a:spcPts val="0"/>
              </a:spcAft>
              <a:buClr>
                <a:schemeClr val="dk1"/>
              </a:buClr>
              <a:buSzPts val="2400"/>
              <a:buFont typeface="Arial"/>
              <a:buNone/>
            </a:pPr>
            <a:endParaRPr sz="2400" b="0" i="0" u="none" strike="noStrike" cap="none">
              <a:solidFill>
                <a:schemeClr val="dk1"/>
              </a:solidFill>
              <a:latin typeface="Microsoft JhengHei"/>
              <a:ea typeface="Microsoft JhengHei"/>
              <a:cs typeface="Microsoft JhengHei"/>
              <a:sym typeface="Microsoft JhengHei"/>
            </a:endParaRPr>
          </a:p>
        </p:txBody>
      </p:sp>
      <p:sp>
        <p:nvSpPr>
          <p:cNvPr id="282" name="Google Shape;282;p22"/>
          <p:cNvSpPr txBox="1">
            <a:spLocks noGrp="1"/>
          </p:cNvSpPr>
          <p:nvPr>
            <p:ph type="ctrTitle"/>
          </p:nvPr>
        </p:nvSpPr>
        <p:spPr>
          <a:xfrm>
            <a:off x="213675" y="175397"/>
            <a:ext cx="3072450" cy="698763"/>
          </a:xfrm>
          <a:prstGeom prst="rect">
            <a:avLst/>
          </a:prstGeom>
          <a:solidFill>
            <a:srgbClr val="F4B081"/>
          </a:solid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SzPts val="3200"/>
              <a:buNone/>
            </a:pPr>
            <a:r>
              <a:rPr lang="zh-TW" sz="3200" b="1">
                <a:latin typeface="Microsoft JhengHei"/>
                <a:ea typeface="Microsoft JhengHei"/>
                <a:cs typeface="Microsoft JhengHei"/>
                <a:sym typeface="Microsoft JhengHei"/>
              </a:rPr>
              <a:t>程序</a:t>
            </a:r>
            <a:endParaRPr/>
          </a:p>
        </p:txBody>
      </p:sp>
      <p:sp>
        <p:nvSpPr>
          <p:cNvPr id="283" name="Google Shape;283;p22"/>
          <p:cNvSpPr txBox="1">
            <a:spLocks noGrp="1"/>
          </p:cNvSpPr>
          <p:nvPr>
            <p:ph type="sldNum" idx="12"/>
          </p:nvPr>
        </p:nvSpPr>
        <p:spPr>
          <a:xfrm>
            <a:off x="9505950" y="6356350"/>
            <a:ext cx="184785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ltLang="zh-TW"/>
              <a:t>18</a:t>
            </a:fld>
            <a:endParaRPr/>
          </a:p>
        </p:txBody>
      </p:sp>
      <p:sp>
        <p:nvSpPr>
          <p:cNvPr id="284" name="Google Shape;284;p22"/>
          <p:cNvSpPr/>
          <p:nvPr/>
        </p:nvSpPr>
        <p:spPr>
          <a:xfrm>
            <a:off x="463753" y="1535886"/>
            <a:ext cx="10681452" cy="2631449"/>
          </a:xfrm>
          <a:prstGeom prst="rect">
            <a:avLst/>
          </a:prstGeom>
          <a:noFill/>
          <a:ln>
            <a:noFill/>
          </a:ln>
        </p:spPr>
        <p:txBody>
          <a:bodyPr spcFirstLastPara="1" wrap="square" lIns="91425" tIns="45700" rIns="91425" bIns="45700" anchor="t" anchorCtr="0">
            <a:spAutoFit/>
          </a:bodyPr>
          <a:lstStyle/>
          <a:p>
            <a:pPr marL="342900" marR="0" lvl="0" indent="-342900" algn="l" rtl="0">
              <a:lnSpc>
                <a:spcPct val="150000"/>
              </a:lnSpc>
              <a:spcBef>
                <a:spcPts val="0"/>
              </a:spcBef>
              <a:spcAft>
                <a:spcPts val="0"/>
              </a:spcAft>
              <a:buClr>
                <a:schemeClr val="dk1"/>
              </a:buClr>
              <a:buSzPts val="2200"/>
              <a:buFont typeface="Noto Sans Symbols"/>
              <a:buChar char="✔"/>
            </a:pPr>
            <a:r>
              <a:rPr lang="zh-TW" sz="2200" b="0" i="0" u="none" strike="noStrike" cap="none">
                <a:solidFill>
                  <a:schemeClr val="dk1"/>
                </a:solidFill>
                <a:latin typeface="Microsoft JhengHei"/>
                <a:ea typeface="Microsoft JhengHei"/>
                <a:cs typeface="Microsoft JhengHei"/>
                <a:sym typeface="Microsoft JhengHei"/>
              </a:rPr>
              <a:t>開始實驗之前，每個參與者都被告知實驗是一個</a:t>
            </a:r>
            <a:r>
              <a:rPr lang="zh-TW" sz="2200" b="0" i="0" u="none" strike="noStrike" cap="none">
                <a:solidFill>
                  <a:srgbClr val="C55A11"/>
                </a:solidFill>
                <a:latin typeface="Microsoft JhengHei"/>
                <a:ea typeface="Microsoft JhengHei"/>
                <a:cs typeface="Microsoft JhengHei"/>
                <a:sym typeface="Microsoft JhengHei"/>
              </a:rPr>
              <a:t>評估尋路的模擬</a:t>
            </a:r>
            <a:r>
              <a:rPr lang="zh-TW" sz="2200" b="0" i="0" u="none" strike="noStrike" cap="none">
                <a:solidFill>
                  <a:schemeClr val="dk1"/>
                </a:solidFill>
                <a:latin typeface="Microsoft JhengHei"/>
                <a:ea typeface="Microsoft JhengHei"/>
                <a:cs typeface="Microsoft JhengHei"/>
                <a:sym typeface="Microsoft JhengHei"/>
              </a:rPr>
              <a:t>，</a:t>
            </a:r>
            <a:endParaRPr sz="2200" b="0" i="0" u="none" strike="noStrike" cap="none">
              <a:solidFill>
                <a:schemeClr val="dk1"/>
              </a:solidFill>
              <a:latin typeface="Microsoft JhengHei"/>
              <a:ea typeface="Microsoft JhengHei"/>
              <a:cs typeface="Microsoft JhengHei"/>
              <a:sym typeface="Microsoft JhengHei"/>
            </a:endParaRPr>
          </a:p>
          <a:p>
            <a:pPr marL="342900" marR="0" lvl="0" indent="-342900" algn="l" rtl="0">
              <a:lnSpc>
                <a:spcPct val="150000"/>
              </a:lnSpc>
              <a:spcBef>
                <a:spcPts val="0"/>
              </a:spcBef>
              <a:spcAft>
                <a:spcPts val="0"/>
              </a:spcAft>
              <a:buClr>
                <a:schemeClr val="dk1"/>
              </a:buClr>
              <a:buSzPts val="2200"/>
              <a:buFont typeface="Noto Sans Symbols"/>
              <a:buChar char="✔"/>
            </a:pPr>
            <a:r>
              <a:rPr lang="zh-TW" sz="2200" b="0" i="0" u="none" strike="noStrike" cap="none">
                <a:solidFill>
                  <a:schemeClr val="dk1"/>
                </a:solidFill>
                <a:latin typeface="Microsoft JhengHei"/>
                <a:ea typeface="Microsoft JhengHei"/>
                <a:cs typeface="Microsoft JhengHei"/>
                <a:sym typeface="Microsoft JhengHei"/>
              </a:rPr>
              <a:t>然而，為了幫助我們</a:t>
            </a:r>
            <a:r>
              <a:rPr lang="zh-TW" sz="2200" b="0" i="0" u="none" strike="noStrike" cap="none">
                <a:solidFill>
                  <a:srgbClr val="C55A11"/>
                </a:solidFill>
                <a:latin typeface="Microsoft JhengHei"/>
                <a:ea typeface="Microsoft JhengHei"/>
                <a:cs typeface="Microsoft JhengHei"/>
                <a:sym typeface="Microsoft JhengHei"/>
              </a:rPr>
              <a:t>了解不同的標誌如何潛意識地幫助尋路</a:t>
            </a:r>
            <a:r>
              <a:rPr lang="zh-TW" sz="2200" b="0" i="0" u="none" strike="noStrike" cap="none">
                <a:solidFill>
                  <a:schemeClr val="dk1"/>
                </a:solidFill>
                <a:latin typeface="Microsoft JhengHei"/>
                <a:ea typeface="Microsoft JhengHei"/>
                <a:cs typeface="Microsoft JhengHei"/>
                <a:sym typeface="Microsoft JhengHei"/>
              </a:rPr>
              <a:t>，在他們進行尋路之前，</a:t>
            </a:r>
            <a:r>
              <a:rPr lang="zh-TW" sz="2200" b="0" i="0" u="none" strike="noStrike" cap="none">
                <a:solidFill>
                  <a:srgbClr val="C55A11"/>
                </a:solidFill>
                <a:latin typeface="Microsoft JhengHei"/>
                <a:ea typeface="Microsoft JhengHei"/>
                <a:cs typeface="Microsoft JhengHei"/>
                <a:sym typeface="Microsoft JhengHei"/>
              </a:rPr>
              <a:t>我們並沒有建議參與者遵循緊急標誌</a:t>
            </a:r>
            <a:r>
              <a:rPr lang="zh-TW" sz="2200" b="0" i="0" u="none" strike="noStrike" cap="none">
                <a:solidFill>
                  <a:schemeClr val="dk1"/>
                </a:solidFill>
                <a:latin typeface="Microsoft JhengHei"/>
                <a:ea typeface="Microsoft JhengHei"/>
                <a:cs typeface="Microsoft JhengHei"/>
                <a:sym typeface="Microsoft JhengHei"/>
              </a:rPr>
              <a:t>；</a:t>
            </a:r>
            <a:endParaRPr sz="2200" b="0" i="0" u="none" strike="noStrike" cap="none">
              <a:solidFill>
                <a:schemeClr val="dk1"/>
              </a:solidFill>
              <a:latin typeface="Microsoft JhengHei"/>
              <a:ea typeface="Microsoft JhengHei"/>
              <a:cs typeface="Microsoft JhengHei"/>
              <a:sym typeface="Microsoft JhengHei"/>
            </a:endParaRPr>
          </a:p>
          <a:p>
            <a:pPr marL="342900" marR="0" lvl="0" indent="-342900" algn="l" rtl="0">
              <a:lnSpc>
                <a:spcPct val="150000"/>
              </a:lnSpc>
              <a:spcBef>
                <a:spcPts val="0"/>
              </a:spcBef>
              <a:spcAft>
                <a:spcPts val="0"/>
              </a:spcAft>
              <a:buClr>
                <a:schemeClr val="dk1"/>
              </a:buClr>
              <a:buSzPts val="2200"/>
              <a:buFont typeface="Noto Sans Symbols"/>
              <a:buChar char="✔"/>
            </a:pPr>
            <a:r>
              <a:rPr lang="zh-TW" sz="2200" b="0" i="0" u="none" strike="noStrike" cap="none">
                <a:solidFill>
                  <a:schemeClr val="dk1"/>
                </a:solidFill>
                <a:latin typeface="Microsoft JhengHei"/>
                <a:ea typeface="Microsoft JhengHei"/>
                <a:cs typeface="Microsoft JhengHei"/>
                <a:sym typeface="Microsoft JhengHei"/>
              </a:rPr>
              <a:t>在模擬時，參與者可以</a:t>
            </a:r>
            <a:r>
              <a:rPr lang="zh-TW" sz="2200" b="0" i="0" u="none" strike="noStrike" cap="none">
                <a:solidFill>
                  <a:srgbClr val="C55A11"/>
                </a:solidFill>
                <a:latin typeface="Microsoft JhengHei"/>
                <a:ea typeface="Microsoft JhengHei"/>
                <a:cs typeface="Microsoft JhengHei"/>
                <a:sym typeface="Microsoft JhengHei"/>
              </a:rPr>
              <a:t>移動鼠標進行移動或轉彎</a:t>
            </a:r>
            <a:r>
              <a:rPr lang="zh-TW" sz="2200" b="0" i="0" u="none" strike="noStrike" cap="none">
                <a:solidFill>
                  <a:schemeClr val="dk1"/>
                </a:solidFill>
                <a:latin typeface="Microsoft JhengHei"/>
                <a:ea typeface="Microsoft JhengHei"/>
                <a:cs typeface="Microsoft JhengHei"/>
                <a:sym typeface="Microsoft JhengHei"/>
              </a:rPr>
              <a:t>，按住鼠標左鍵向前移動，按住鼠標右鍵向後移動。</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88"/>
        <p:cNvGrpSpPr/>
        <p:nvPr/>
      </p:nvGrpSpPr>
      <p:grpSpPr>
        <a:xfrm>
          <a:off x="0" y="0"/>
          <a:ext cx="0" cy="0"/>
          <a:chOff x="0" y="0"/>
          <a:chExt cx="0" cy="0"/>
        </a:xfrm>
      </p:grpSpPr>
      <p:sp>
        <p:nvSpPr>
          <p:cNvPr id="289" name="Google Shape;289;p24"/>
          <p:cNvSpPr txBox="1"/>
          <p:nvPr/>
        </p:nvSpPr>
        <p:spPr>
          <a:xfrm>
            <a:off x="0" y="1"/>
            <a:ext cx="12213800" cy="2615184"/>
          </a:xfrm>
          <a:prstGeom prst="rect">
            <a:avLst/>
          </a:prstGeom>
          <a:solidFill>
            <a:srgbClr val="FFC000"/>
          </a:solidFill>
          <a:ln>
            <a:noFill/>
          </a:ln>
        </p:spPr>
        <p:txBody>
          <a:bodyPr spcFirstLastPara="1" wrap="square" lIns="91425" tIns="45700" rIns="91425" bIns="45700" anchor="t" anchorCtr="0">
            <a:noAutofit/>
          </a:bodyPr>
          <a:lstStyle/>
          <a:p>
            <a:pPr marL="0" marR="0" lvl="0" indent="0" algn="l" rtl="0">
              <a:lnSpc>
                <a:spcPct val="120000"/>
              </a:lnSpc>
              <a:spcBef>
                <a:spcPts val="0"/>
              </a:spcBef>
              <a:spcAft>
                <a:spcPts val="0"/>
              </a:spcAft>
              <a:buClr>
                <a:schemeClr val="dk1"/>
              </a:buClr>
              <a:buSzPts val="2400"/>
              <a:buFont typeface="Arial"/>
              <a:buNone/>
            </a:pPr>
            <a:endParaRPr sz="2400" b="0" i="0" u="none" strike="noStrike" cap="none">
              <a:solidFill>
                <a:schemeClr val="dk1"/>
              </a:solidFill>
              <a:latin typeface="Microsoft JhengHei"/>
              <a:ea typeface="Microsoft JhengHei"/>
              <a:cs typeface="Microsoft JhengHei"/>
              <a:sym typeface="Microsoft JhengHei"/>
            </a:endParaRPr>
          </a:p>
          <a:p>
            <a:pPr marL="342900" marR="0" lvl="0" indent="-190500" algn="l" rtl="0">
              <a:lnSpc>
                <a:spcPct val="120000"/>
              </a:lnSpc>
              <a:spcBef>
                <a:spcPts val="1000"/>
              </a:spcBef>
              <a:spcAft>
                <a:spcPts val="0"/>
              </a:spcAft>
              <a:buClr>
                <a:schemeClr val="dk1"/>
              </a:buClr>
              <a:buSzPts val="2400"/>
              <a:buFont typeface="Arial"/>
              <a:buNone/>
            </a:pPr>
            <a:endParaRPr sz="2400" b="0" i="0" u="none" strike="noStrike" cap="none">
              <a:solidFill>
                <a:schemeClr val="dk1"/>
              </a:solidFill>
              <a:latin typeface="Microsoft JhengHei"/>
              <a:ea typeface="Microsoft JhengHei"/>
              <a:cs typeface="Microsoft JhengHei"/>
              <a:sym typeface="Microsoft JhengHei"/>
            </a:endParaRPr>
          </a:p>
          <a:p>
            <a:pPr marL="342900" marR="0" lvl="0" indent="-190500" algn="ctr" rtl="0">
              <a:lnSpc>
                <a:spcPct val="120000"/>
              </a:lnSpc>
              <a:spcBef>
                <a:spcPts val="1000"/>
              </a:spcBef>
              <a:spcAft>
                <a:spcPts val="0"/>
              </a:spcAft>
              <a:buClr>
                <a:schemeClr val="dk1"/>
              </a:buClr>
              <a:buSzPts val="2400"/>
              <a:buFont typeface="Arial"/>
              <a:buNone/>
            </a:pPr>
            <a:endParaRPr sz="2400" b="0" i="0" u="none" strike="noStrike" cap="none">
              <a:solidFill>
                <a:schemeClr val="dk1"/>
              </a:solidFill>
              <a:latin typeface="Microsoft JhengHei"/>
              <a:ea typeface="Microsoft JhengHei"/>
              <a:cs typeface="Microsoft JhengHei"/>
              <a:sym typeface="Microsoft JhengHei"/>
            </a:endParaRPr>
          </a:p>
        </p:txBody>
      </p:sp>
      <p:sp>
        <p:nvSpPr>
          <p:cNvPr id="290" name="Google Shape;290;p2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ltLang="zh-TW"/>
              <a:t>19</a:t>
            </a:fld>
            <a:endParaRPr/>
          </a:p>
        </p:txBody>
      </p:sp>
      <p:sp>
        <p:nvSpPr>
          <p:cNvPr id="291" name="Google Shape;291;p24"/>
          <p:cNvSpPr/>
          <p:nvPr/>
        </p:nvSpPr>
        <p:spPr>
          <a:xfrm>
            <a:off x="441538" y="139707"/>
            <a:ext cx="11287124" cy="978689"/>
          </a:xfrm>
          <a:prstGeom prst="rect">
            <a:avLst/>
          </a:prstGeom>
          <a:noFill/>
          <a:ln>
            <a:noFill/>
          </a:ln>
        </p:spPr>
        <p:txBody>
          <a:bodyPr spcFirstLastPara="1" wrap="square" lIns="91425" tIns="45700" rIns="91425" bIns="45700" anchor="t" anchorCtr="0">
            <a:spAutoFit/>
          </a:bodyPr>
          <a:lstStyle/>
          <a:p>
            <a:pPr marL="0" marR="0" lvl="0" indent="0" algn="l" rtl="0">
              <a:lnSpc>
                <a:spcPct val="120000"/>
              </a:lnSpc>
              <a:spcBef>
                <a:spcPts val="0"/>
              </a:spcBef>
              <a:spcAft>
                <a:spcPts val="0"/>
              </a:spcAft>
              <a:buClr>
                <a:srgbClr val="000000"/>
              </a:buClr>
              <a:buSzPts val="3200"/>
              <a:buFont typeface="Arial"/>
              <a:buNone/>
            </a:pPr>
            <a:r>
              <a:rPr lang="zh-TW" sz="3200" b="1" i="0" u="none" strike="noStrike" cap="none">
                <a:solidFill>
                  <a:schemeClr val="dk1"/>
                </a:solidFill>
                <a:latin typeface="Microsoft JhengHei"/>
                <a:ea typeface="Microsoft JhengHei"/>
                <a:cs typeface="Microsoft JhengHei"/>
                <a:sym typeface="Microsoft JhengHei"/>
              </a:rPr>
              <a:t>不同實驗中尋路所需時間</a:t>
            </a:r>
            <a:endParaRPr sz="3200" b="1" i="0" u="none" strike="noStrike" cap="none">
              <a:solidFill>
                <a:schemeClr val="dk1"/>
              </a:solidFill>
              <a:latin typeface="Microsoft JhengHei"/>
              <a:ea typeface="Microsoft JhengHei"/>
              <a:cs typeface="Microsoft JhengHei"/>
              <a:sym typeface="Microsoft JhengHei"/>
            </a:endParaRPr>
          </a:p>
          <a:p>
            <a:pPr marL="0" marR="0" lvl="0" indent="0" algn="l" rtl="0">
              <a:lnSpc>
                <a:spcPct val="120000"/>
              </a:lnSpc>
              <a:spcBef>
                <a:spcPts val="0"/>
              </a:spcBef>
              <a:spcAft>
                <a:spcPts val="0"/>
              </a:spcAft>
              <a:buClr>
                <a:srgbClr val="000000"/>
              </a:buClr>
              <a:buSzPts val="1600"/>
              <a:buFont typeface="Arial"/>
              <a:buNone/>
            </a:pPr>
            <a:endParaRPr sz="1600" b="1" i="0" u="none" strike="noStrike" cap="none">
              <a:solidFill>
                <a:schemeClr val="dk1"/>
              </a:solidFill>
              <a:latin typeface="Microsoft JhengHei"/>
              <a:ea typeface="Microsoft JhengHei"/>
              <a:cs typeface="Microsoft JhengHei"/>
              <a:sym typeface="Microsoft JhengHei"/>
            </a:endParaRPr>
          </a:p>
        </p:txBody>
      </p:sp>
      <p:sp>
        <p:nvSpPr>
          <p:cNvPr id="292" name="Google Shape;292;p24"/>
          <p:cNvSpPr/>
          <p:nvPr/>
        </p:nvSpPr>
        <p:spPr>
          <a:xfrm>
            <a:off x="701913" y="1137367"/>
            <a:ext cx="10766374" cy="2603749"/>
          </a:xfrm>
          <a:prstGeom prst="rect">
            <a:avLst/>
          </a:prstGeom>
          <a:noFill/>
          <a:ln>
            <a:noFill/>
          </a:ln>
        </p:spPr>
        <p:txBody>
          <a:bodyPr spcFirstLastPara="1" wrap="square" lIns="91425" tIns="45700" rIns="91425" bIns="45700" anchor="t" anchorCtr="0">
            <a:spAutoFit/>
          </a:bodyPr>
          <a:lstStyle/>
          <a:p>
            <a:pPr marL="457200" marR="0" lvl="0" indent="-457200" algn="l" rtl="0">
              <a:lnSpc>
                <a:spcPct val="120000"/>
              </a:lnSpc>
              <a:spcBef>
                <a:spcPts val="0"/>
              </a:spcBef>
              <a:spcAft>
                <a:spcPts val="0"/>
              </a:spcAft>
              <a:buClr>
                <a:srgbClr val="000000"/>
              </a:buClr>
              <a:buSzPts val="2400"/>
              <a:buFont typeface="Arial"/>
              <a:buAutoNum type="arabicPeriod"/>
            </a:pPr>
            <a:r>
              <a:rPr lang="zh-TW" sz="2400" b="0" i="0" u="none" strike="noStrike" cap="none">
                <a:solidFill>
                  <a:srgbClr val="000000"/>
                </a:solidFill>
                <a:latin typeface="Arial"/>
                <a:ea typeface="Arial"/>
                <a:cs typeface="Arial"/>
                <a:sym typeface="Arial"/>
              </a:rPr>
              <a:t>No sign</a:t>
            </a:r>
            <a:r>
              <a:rPr lang="zh-TW" sz="2400" b="0" i="0" u="none" strike="noStrike" cap="none">
                <a:solidFill>
                  <a:schemeClr val="dk1"/>
                </a:solidFill>
                <a:latin typeface="Microsoft JhengHei"/>
                <a:ea typeface="Microsoft JhengHei"/>
                <a:cs typeface="Microsoft JhengHei"/>
                <a:sym typeface="Microsoft JhengHei"/>
              </a:rPr>
              <a:t>場景，平均尋路時間為123.8  s；</a:t>
            </a:r>
            <a:endParaRPr sz="2400" b="0" i="0" u="none" strike="noStrike" cap="none">
              <a:solidFill>
                <a:schemeClr val="dk1"/>
              </a:solidFill>
              <a:latin typeface="Microsoft JhengHei"/>
              <a:ea typeface="Microsoft JhengHei"/>
              <a:cs typeface="Microsoft JhengHei"/>
              <a:sym typeface="Microsoft JhengHei"/>
            </a:endParaRPr>
          </a:p>
          <a:p>
            <a:pPr marL="457200" marR="0" lvl="0" indent="-457200" algn="l" rtl="0">
              <a:lnSpc>
                <a:spcPct val="120000"/>
              </a:lnSpc>
              <a:spcBef>
                <a:spcPts val="0"/>
              </a:spcBef>
              <a:spcAft>
                <a:spcPts val="0"/>
              </a:spcAft>
              <a:buClr>
                <a:srgbClr val="000000"/>
              </a:buClr>
              <a:buSzPts val="2400"/>
              <a:buFont typeface="Arial"/>
              <a:buAutoNum type="arabicPeriod"/>
            </a:pPr>
            <a:r>
              <a:rPr lang="zh-TW" sz="2400" b="0" i="0" u="none" strike="noStrike" cap="none">
                <a:solidFill>
                  <a:schemeClr val="dk1"/>
                </a:solidFill>
                <a:latin typeface="Microsoft JhengHei"/>
                <a:ea typeface="Microsoft JhengHei"/>
                <a:cs typeface="Microsoft JhengHei"/>
                <a:sym typeface="Microsoft JhengHei"/>
              </a:rPr>
              <a:t>New sign場景，平均時間為84.8  s；</a:t>
            </a:r>
            <a:endParaRPr sz="2400" b="0" i="0" u="none" strike="noStrike" cap="none">
              <a:solidFill>
                <a:schemeClr val="dk1"/>
              </a:solidFill>
              <a:latin typeface="Microsoft JhengHei"/>
              <a:ea typeface="Microsoft JhengHei"/>
              <a:cs typeface="Microsoft JhengHei"/>
              <a:sym typeface="Microsoft JhengHei"/>
            </a:endParaRPr>
          </a:p>
          <a:p>
            <a:pPr marL="457200" marR="0" lvl="0" indent="-457200" algn="l" rtl="0">
              <a:lnSpc>
                <a:spcPct val="120000"/>
              </a:lnSpc>
              <a:spcBef>
                <a:spcPts val="0"/>
              </a:spcBef>
              <a:spcAft>
                <a:spcPts val="0"/>
              </a:spcAft>
              <a:buClr>
                <a:srgbClr val="000000"/>
              </a:buClr>
              <a:buSzPts val="2400"/>
              <a:buFont typeface="Arial"/>
              <a:buAutoNum type="arabicPeriod"/>
            </a:pPr>
            <a:r>
              <a:rPr lang="zh-TW" sz="2400" b="0" i="0" u="none" strike="noStrike" cap="none">
                <a:solidFill>
                  <a:schemeClr val="dk1"/>
                </a:solidFill>
                <a:latin typeface="Microsoft JhengHei"/>
                <a:ea typeface="Microsoft JhengHei"/>
                <a:cs typeface="Microsoft JhengHei"/>
                <a:sym typeface="Microsoft JhengHei"/>
              </a:rPr>
              <a:t>Old sign場景，找到逃生樓梯間所需的平均時間為75.6  s</a:t>
            </a:r>
            <a:endParaRPr sz="1400" b="0" i="0" u="none" strike="noStrike" cap="none">
              <a:solidFill>
                <a:srgbClr val="000000"/>
              </a:solidFill>
              <a:latin typeface="Arial"/>
              <a:ea typeface="Arial"/>
              <a:cs typeface="Arial"/>
              <a:sym typeface="Arial"/>
            </a:endParaRPr>
          </a:p>
          <a:p>
            <a:pPr marL="457200" marR="0" lvl="0" indent="-304800" algn="l" rtl="0">
              <a:lnSpc>
                <a:spcPct val="120000"/>
              </a:lnSpc>
              <a:spcBef>
                <a:spcPts val="0"/>
              </a:spcBef>
              <a:spcAft>
                <a:spcPts val="0"/>
              </a:spcAft>
              <a:buClr>
                <a:srgbClr val="000000"/>
              </a:buClr>
              <a:buSzPts val="2400"/>
              <a:buFont typeface="Arial"/>
              <a:buNone/>
            </a:pPr>
            <a:endParaRPr sz="2400" b="0" i="0" u="none" strike="noStrike" cap="none">
              <a:solidFill>
                <a:schemeClr val="dk1"/>
              </a:solidFill>
              <a:latin typeface="Microsoft JhengHei"/>
              <a:ea typeface="Microsoft JhengHei"/>
              <a:cs typeface="Microsoft JhengHei"/>
              <a:sym typeface="Microsoft JhengHei"/>
            </a:endParaRPr>
          </a:p>
          <a:p>
            <a:pPr marL="0" marR="0" lvl="0" indent="0" algn="l" rtl="0">
              <a:lnSpc>
                <a:spcPct val="100000"/>
              </a:lnSpc>
              <a:spcBef>
                <a:spcPts val="0"/>
              </a:spcBef>
              <a:spcAft>
                <a:spcPts val="0"/>
              </a:spcAft>
              <a:buClr>
                <a:srgbClr val="000000"/>
              </a:buClr>
              <a:buSzPts val="2400"/>
              <a:buFont typeface="Arial"/>
              <a:buNone/>
            </a:pPr>
            <a:r>
              <a:rPr lang="zh-TW" sz="2400" b="0" i="0" u="none" strike="noStrike" cap="none">
                <a:solidFill>
                  <a:schemeClr val="dk1"/>
                </a:solidFill>
                <a:latin typeface="Microsoft JhengHei"/>
                <a:ea typeface="Microsoft JhengHei"/>
                <a:cs typeface="Microsoft JhengHei"/>
                <a:sym typeface="Microsoft JhengHei"/>
              </a:rPr>
              <a:t>這意味著</a:t>
            </a:r>
            <a:r>
              <a:rPr lang="zh-TW" sz="2000" b="0" i="0" u="none" strike="noStrike" cap="none">
                <a:solidFill>
                  <a:srgbClr val="000000"/>
                </a:solidFill>
                <a:latin typeface="Arial"/>
                <a:ea typeface="Arial"/>
                <a:cs typeface="Arial"/>
                <a:sym typeface="Arial"/>
              </a:rPr>
              <a:t>No sign</a:t>
            </a:r>
            <a:r>
              <a:rPr lang="zh-TW" sz="2400" b="0" i="0" u="none" strike="noStrike" cap="none">
                <a:solidFill>
                  <a:schemeClr val="dk1"/>
                </a:solidFill>
                <a:latin typeface="Microsoft JhengHei"/>
                <a:ea typeface="Microsoft JhengHei"/>
                <a:cs typeface="Microsoft JhengHei"/>
                <a:sym typeface="Microsoft JhengHei"/>
              </a:rPr>
              <a:t>模擬平均尋路時間比</a:t>
            </a:r>
            <a:r>
              <a:rPr lang="zh-TW" sz="2000" b="0" i="0" u="none" strike="noStrike" cap="none">
                <a:solidFill>
                  <a:srgbClr val="000000"/>
                </a:solidFill>
                <a:latin typeface="Arial"/>
                <a:ea typeface="Arial"/>
                <a:cs typeface="Arial"/>
                <a:sym typeface="Arial"/>
              </a:rPr>
              <a:t>Old sign</a:t>
            </a:r>
            <a:r>
              <a:rPr lang="zh-TW" sz="2400" b="0" i="0" u="none" strike="noStrike" cap="none">
                <a:solidFill>
                  <a:schemeClr val="dk1"/>
                </a:solidFill>
                <a:latin typeface="Microsoft JhengHei"/>
                <a:ea typeface="Microsoft JhengHei"/>
                <a:cs typeface="Microsoft JhengHei"/>
                <a:sym typeface="Microsoft JhengHei"/>
              </a:rPr>
              <a:t>多64%（p  =  0.001)，比</a:t>
            </a:r>
            <a:r>
              <a:rPr lang="zh-TW" sz="2000" b="0" i="0" u="none" strike="noStrike" cap="none">
                <a:solidFill>
                  <a:srgbClr val="000000"/>
                </a:solidFill>
                <a:latin typeface="Arial"/>
                <a:ea typeface="Arial"/>
                <a:cs typeface="Arial"/>
                <a:sym typeface="Arial"/>
              </a:rPr>
              <a:t>New sign</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400"/>
              <a:buFont typeface="Arial"/>
              <a:buNone/>
            </a:pPr>
            <a:r>
              <a:rPr lang="zh-TW" sz="2400" b="0" i="0" u="none" strike="noStrike" cap="none">
                <a:solidFill>
                  <a:schemeClr val="dk1"/>
                </a:solidFill>
                <a:latin typeface="Microsoft JhengHei"/>
                <a:ea typeface="Microsoft JhengHei"/>
                <a:cs typeface="Microsoft JhengHei"/>
                <a:sym typeface="Microsoft JhengHei"/>
              </a:rPr>
              <a:t>的人長 46% ( p  =  0.005)。</a:t>
            </a:r>
            <a:endParaRPr sz="2400" b="0" i="0" u="none" strike="noStrike" cap="none">
              <a:solidFill>
                <a:schemeClr val="dk1"/>
              </a:solidFill>
              <a:latin typeface="Microsoft JhengHei"/>
              <a:ea typeface="Microsoft JhengHei"/>
              <a:cs typeface="Microsoft JhengHei"/>
              <a:sym typeface="Microsoft JhengHei"/>
            </a:endParaRPr>
          </a:p>
        </p:txBody>
      </p:sp>
      <p:pic>
        <p:nvPicPr>
          <p:cNvPr id="293" name="Google Shape;293;p24" descr="未命名.png"/>
          <p:cNvPicPr preferRelativeResize="0"/>
          <p:nvPr/>
        </p:nvPicPr>
        <p:blipFill rotWithShape="1">
          <a:blip r:embed="rId3">
            <a:alphaModFix/>
          </a:blip>
          <a:srcRect/>
          <a:stretch/>
        </p:blipFill>
        <p:spPr>
          <a:xfrm>
            <a:off x="1321530" y="4221901"/>
            <a:ext cx="9015777" cy="2700377"/>
          </a:xfrm>
          <a:prstGeom prst="rect">
            <a:avLst/>
          </a:prstGeom>
          <a:noFill/>
          <a:ln>
            <a:noFill/>
          </a:ln>
        </p:spPr>
      </p:pic>
      <p:sp>
        <p:nvSpPr>
          <p:cNvPr id="294" name="Google Shape;294;p24"/>
          <p:cNvSpPr/>
          <p:nvPr/>
        </p:nvSpPr>
        <p:spPr>
          <a:xfrm>
            <a:off x="6897484" y="6095111"/>
            <a:ext cx="1894331" cy="443801"/>
          </a:xfrm>
          <a:prstGeom prst="rect">
            <a:avLst/>
          </a:prstGeom>
          <a:noFill/>
          <a:ln w="25400" cap="flat" cmpd="sng">
            <a:solidFill>
              <a:srgbClr val="FF00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Google Shape;109;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endParaRPr/>
          </a:p>
        </p:txBody>
      </p:sp>
      <p:sp>
        <p:nvSpPr>
          <p:cNvPr id="110" name="Google Shape;110;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ltLang="zh-TW"/>
              <a:t>2</a:t>
            </a:fld>
            <a:endParaRPr/>
          </a:p>
        </p:txBody>
      </p:sp>
      <p:graphicFrame>
        <p:nvGraphicFramePr>
          <p:cNvPr id="111" name="Google Shape;111;p6"/>
          <p:cNvGraphicFramePr/>
          <p:nvPr/>
        </p:nvGraphicFramePr>
        <p:xfrm>
          <a:off x="197963" y="584464"/>
          <a:ext cx="11594950" cy="5476975"/>
        </p:xfrm>
        <a:graphic>
          <a:graphicData uri="http://schemas.openxmlformats.org/drawingml/2006/table">
            <a:tbl>
              <a:tblPr>
                <a:noFill/>
                <a:tableStyleId>{7D96AA0C-704B-4ECF-A939-0FA57DF6880E}</a:tableStyleId>
              </a:tblPr>
              <a:tblGrid>
                <a:gridCol w="2881875">
                  <a:extLst>
                    <a:ext uri="{9D8B030D-6E8A-4147-A177-3AD203B41FA5}">
                      <a16:colId xmlns:a16="http://schemas.microsoft.com/office/drawing/2014/main" val="20000"/>
                    </a:ext>
                  </a:extLst>
                </a:gridCol>
                <a:gridCol w="2000150">
                  <a:extLst>
                    <a:ext uri="{9D8B030D-6E8A-4147-A177-3AD203B41FA5}">
                      <a16:colId xmlns:a16="http://schemas.microsoft.com/office/drawing/2014/main" val="20001"/>
                    </a:ext>
                  </a:extLst>
                </a:gridCol>
                <a:gridCol w="3371275">
                  <a:extLst>
                    <a:ext uri="{9D8B030D-6E8A-4147-A177-3AD203B41FA5}">
                      <a16:colId xmlns:a16="http://schemas.microsoft.com/office/drawing/2014/main" val="20002"/>
                    </a:ext>
                  </a:extLst>
                </a:gridCol>
                <a:gridCol w="3341650">
                  <a:extLst>
                    <a:ext uri="{9D8B030D-6E8A-4147-A177-3AD203B41FA5}">
                      <a16:colId xmlns:a16="http://schemas.microsoft.com/office/drawing/2014/main" val="20003"/>
                    </a:ext>
                  </a:extLst>
                </a:gridCol>
              </a:tblGrid>
              <a:tr h="627850">
                <a:tc>
                  <a:txBody>
                    <a:bodyPr/>
                    <a:lstStyle/>
                    <a:p>
                      <a:pPr marL="0" marR="0" lvl="0" indent="0" algn="l" rtl="0">
                        <a:lnSpc>
                          <a:spcPct val="100000"/>
                        </a:lnSpc>
                        <a:spcBef>
                          <a:spcPts val="0"/>
                        </a:spcBef>
                        <a:spcAft>
                          <a:spcPts val="0"/>
                        </a:spcAft>
                        <a:buClr>
                          <a:srgbClr val="000000"/>
                        </a:buClr>
                        <a:buSzPts val="2000"/>
                        <a:buFont typeface="Arial"/>
                        <a:buNone/>
                      </a:pPr>
                      <a:r>
                        <a:rPr lang="zh-TW" sz="2000" b="1" i="0" u="none" strike="noStrike" cap="none">
                          <a:solidFill>
                            <a:srgbClr val="FFFFFF"/>
                          </a:solidFill>
                          <a:latin typeface="Microsoft JhengHei"/>
                          <a:ea typeface="Microsoft JhengHei"/>
                          <a:cs typeface="Microsoft JhengHei"/>
                          <a:sym typeface="Microsoft JhengHei"/>
                        </a:rPr>
                        <a:t>題目</a:t>
                      </a:r>
                      <a:endParaRPr sz="2000" u="none" strike="noStrike" cap="none"/>
                    </a:p>
                  </a:txBody>
                  <a:tcPr marL="40950" marR="40950" marT="35100" marB="35100">
                    <a:lnL w="10150" cap="flat" cmpd="sng">
                      <a:solidFill>
                        <a:srgbClr val="FFFFFF"/>
                      </a:solidFill>
                      <a:prstDash val="solid"/>
                      <a:round/>
                      <a:headEnd type="none" w="sm" len="sm"/>
                      <a:tailEnd type="none" w="sm" len="sm"/>
                    </a:lnL>
                    <a:lnR w="10150" cap="flat" cmpd="sng">
                      <a:solidFill>
                        <a:srgbClr val="FFFFFF"/>
                      </a:solidFill>
                      <a:prstDash val="solid"/>
                      <a:round/>
                      <a:headEnd type="none" w="sm" len="sm"/>
                      <a:tailEnd type="none" w="sm" len="sm"/>
                    </a:lnR>
                    <a:lnT w="10150" cap="flat" cmpd="sng">
                      <a:solidFill>
                        <a:srgbClr val="FFFFFF"/>
                      </a:solidFill>
                      <a:prstDash val="solid"/>
                      <a:round/>
                      <a:headEnd type="none" w="sm" len="sm"/>
                      <a:tailEnd type="none" w="sm" len="sm"/>
                    </a:lnT>
                    <a:lnB w="30475" cap="flat" cmpd="sng">
                      <a:solidFill>
                        <a:srgbClr val="FFFFFF"/>
                      </a:solidFill>
                      <a:prstDash val="solid"/>
                      <a:round/>
                      <a:headEnd type="none" w="sm" len="sm"/>
                      <a:tailEnd type="none" w="sm" len="sm"/>
                    </a:lnB>
                    <a:solidFill>
                      <a:srgbClr val="C55A11"/>
                    </a:solidFill>
                  </a:tcPr>
                </a:tc>
                <a:tc>
                  <a:txBody>
                    <a:bodyPr/>
                    <a:lstStyle/>
                    <a:p>
                      <a:pPr marL="0" marR="0" lvl="0" indent="0" algn="l" rtl="0">
                        <a:lnSpc>
                          <a:spcPct val="100000"/>
                        </a:lnSpc>
                        <a:spcBef>
                          <a:spcPts val="0"/>
                        </a:spcBef>
                        <a:spcAft>
                          <a:spcPts val="0"/>
                        </a:spcAft>
                        <a:buClr>
                          <a:srgbClr val="000000"/>
                        </a:buClr>
                        <a:buSzPts val="2000"/>
                        <a:buFont typeface="Arial"/>
                        <a:buNone/>
                      </a:pPr>
                      <a:r>
                        <a:rPr lang="zh-TW" sz="2000" b="1" i="0" u="none" strike="noStrike" cap="none">
                          <a:solidFill>
                            <a:srgbClr val="FFFFFF"/>
                          </a:solidFill>
                          <a:latin typeface="Microsoft JhengHei"/>
                          <a:ea typeface="Microsoft JhengHei"/>
                          <a:cs typeface="Microsoft JhengHei"/>
                          <a:sym typeface="Microsoft JhengHei"/>
                        </a:rPr>
                        <a:t>作者/期刊</a:t>
                      </a:r>
                      <a:endParaRPr sz="2000" u="none" strike="noStrike" cap="none"/>
                    </a:p>
                  </a:txBody>
                  <a:tcPr marL="40950" marR="40950" marT="35100" marB="35100">
                    <a:lnL w="10150" cap="flat" cmpd="sng">
                      <a:solidFill>
                        <a:srgbClr val="FFFFFF"/>
                      </a:solidFill>
                      <a:prstDash val="solid"/>
                      <a:round/>
                      <a:headEnd type="none" w="sm" len="sm"/>
                      <a:tailEnd type="none" w="sm" len="sm"/>
                    </a:lnL>
                    <a:lnR w="10150" cap="flat" cmpd="sng">
                      <a:solidFill>
                        <a:srgbClr val="FFFFFF"/>
                      </a:solidFill>
                      <a:prstDash val="solid"/>
                      <a:round/>
                      <a:headEnd type="none" w="sm" len="sm"/>
                      <a:tailEnd type="none" w="sm" len="sm"/>
                    </a:lnR>
                    <a:lnT w="10150" cap="flat" cmpd="sng">
                      <a:solidFill>
                        <a:srgbClr val="FFFFFF"/>
                      </a:solidFill>
                      <a:prstDash val="solid"/>
                      <a:round/>
                      <a:headEnd type="none" w="sm" len="sm"/>
                      <a:tailEnd type="none" w="sm" len="sm"/>
                    </a:lnT>
                    <a:lnB w="30475" cap="flat" cmpd="sng">
                      <a:solidFill>
                        <a:srgbClr val="FFFFFF"/>
                      </a:solidFill>
                      <a:prstDash val="solid"/>
                      <a:round/>
                      <a:headEnd type="none" w="sm" len="sm"/>
                      <a:tailEnd type="none" w="sm" len="sm"/>
                    </a:lnB>
                    <a:solidFill>
                      <a:srgbClr val="C55A11"/>
                    </a:solidFill>
                  </a:tcPr>
                </a:tc>
                <a:tc>
                  <a:txBody>
                    <a:bodyPr/>
                    <a:lstStyle/>
                    <a:p>
                      <a:pPr marL="0" marR="0" lvl="0" indent="0" algn="l" rtl="0">
                        <a:lnSpc>
                          <a:spcPct val="100000"/>
                        </a:lnSpc>
                        <a:spcBef>
                          <a:spcPts val="0"/>
                        </a:spcBef>
                        <a:spcAft>
                          <a:spcPts val="0"/>
                        </a:spcAft>
                        <a:buClr>
                          <a:srgbClr val="000000"/>
                        </a:buClr>
                        <a:buSzPts val="2000"/>
                        <a:buFont typeface="Arial"/>
                        <a:buNone/>
                      </a:pPr>
                      <a:r>
                        <a:rPr lang="zh-TW" sz="2000" b="1" i="0" u="none" strike="noStrike" cap="none">
                          <a:solidFill>
                            <a:srgbClr val="FFFFFF"/>
                          </a:solidFill>
                          <a:latin typeface="Microsoft JhengHei"/>
                          <a:ea typeface="Microsoft JhengHei"/>
                          <a:cs typeface="Microsoft JhengHei"/>
                          <a:sym typeface="Microsoft JhengHei"/>
                        </a:rPr>
                        <a:t> 摘要</a:t>
                      </a:r>
                      <a:endParaRPr sz="2000" u="none" strike="noStrike" cap="none"/>
                    </a:p>
                  </a:txBody>
                  <a:tcPr marL="40950" marR="40950" marT="35100" marB="35100">
                    <a:lnL w="10150" cap="flat" cmpd="sng">
                      <a:solidFill>
                        <a:srgbClr val="FFFFFF"/>
                      </a:solidFill>
                      <a:prstDash val="solid"/>
                      <a:round/>
                      <a:headEnd type="none" w="sm" len="sm"/>
                      <a:tailEnd type="none" w="sm" len="sm"/>
                    </a:lnL>
                    <a:lnR w="10150" cap="flat" cmpd="sng">
                      <a:solidFill>
                        <a:srgbClr val="FFFFFF"/>
                      </a:solidFill>
                      <a:prstDash val="solid"/>
                      <a:round/>
                      <a:headEnd type="none" w="sm" len="sm"/>
                      <a:tailEnd type="none" w="sm" len="sm"/>
                    </a:lnR>
                    <a:lnT w="10150" cap="flat" cmpd="sng">
                      <a:solidFill>
                        <a:srgbClr val="FFFFFF"/>
                      </a:solidFill>
                      <a:prstDash val="solid"/>
                      <a:round/>
                      <a:headEnd type="none" w="sm" len="sm"/>
                      <a:tailEnd type="none" w="sm" len="sm"/>
                    </a:lnT>
                    <a:lnB w="30475" cap="flat" cmpd="sng">
                      <a:solidFill>
                        <a:srgbClr val="FFFFFF"/>
                      </a:solidFill>
                      <a:prstDash val="solid"/>
                      <a:round/>
                      <a:headEnd type="none" w="sm" len="sm"/>
                      <a:tailEnd type="none" w="sm" len="sm"/>
                    </a:lnB>
                    <a:solidFill>
                      <a:srgbClr val="C55A11"/>
                    </a:solidFill>
                  </a:tcPr>
                </a:tc>
                <a:tc>
                  <a:txBody>
                    <a:bodyPr/>
                    <a:lstStyle/>
                    <a:p>
                      <a:pPr marL="0" marR="0" lvl="0" indent="0" algn="l" rtl="0">
                        <a:lnSpc>
                          <a:spcPct val="100000"/>
                        </a:lnSpc>
                        <a:spcBef>
                          <a:spcPts val="0"/>
                        </a:spcBef>
                        <a:spcAft>
                          <a:spcPts val="0"/>
                        </a:spcAft>
                        <a:buClr>
                          <a:srgbClr val="000000"/>
                        </a:buClr>
                        <a:buSzPts val="2000"/>
                        <a:buFont typeface="Arial"/>
                        <a:buNone/>
                      </a:pPr>
                      <a:r>
                        <a:rPr lang="zh-TW" sz="2000" b="1" i="0" u="none" strike="noStrike" cap="none">
                          <a:solidFill>
                            <a:srgbClr val="FFFFFF"/>
                          </a:solidFill>
                          <a:latin typeface="Microsoft JhengHei"/>
                          <a:ea typeface="Microsoft JhengHei"/>
                          <a:cs typeface="Microsoft JhengHei"/>
                          <a:sym typeface="Microsoft JhengHei"/>
                        </a:rPr>
                        <a:t>應用啟發 </a:t>
                      </a:r>
                      <a:endParaRPr sz="2000" u="none" strike="noStrike" cap="none"/>
                    </a:p>
                  </a:txBody>
                  <a:tcPr marL="40950" marR="40950" marT="35100" marB="35100">
                    <a:lnL w="10150" cap="flat" cmpd="sng">
                      <a:solidFill>
                        <a:srgbClr val="FFFFFF"/>
                      </a:solidFill>
                      <a:prstDash val="solid"/>
                      <a:round/>
                      <a:headEnd type="none" w="sm" len="sm"/>
                      <a:tailEnd type="none" w="sm" len="sm"/>
                    </a:lnL>
                    <a:lnR w="10150" cap="flat" cmpd="sng">
                      <a:solidFill>
                        <a:srgbClr val="FFFFFF"/>
                      </a:solidFill>
                      <a:prstDash val="solid"/>
                      <a:round/>
                      <a:headEnd type="none" w="sm" len="sm"/>
                      <a:tailEnd type="none" w="sm" len="sm"/>
                    </a:lnR>
                    <a:lnT w="10150" cap="flat" cmpd="sng">
                      <a:solidFill>
                        <a:srgbClr val="FFFFFF"/>
                      </a:solidFill>
                      <a:prstDash val="solid"/>
                      <a:round/>
                      <a:headEnd type="none" w="sm" len="sm"/>
                      <a:tailEnd type="none" w="sm" len="sm"/>
                    </a:lnT>
                    <a:lnB w="30475" cap="flat" cmpd="sng">
                      <a:solidFill>
                        <a:srgbClr val="FFFFFF"/>
                      </a:solidFill>
                      <a:prstDash val="solid"/>
                      <a:round/>
                      <a:headEnd type="none" w="sm" len="sm"/>
                      <a:tailEnd type="none" w="sm" len="sm"/>
                    </a:lnB>
                    <a:solidFill>
                      <a:srgbClr val="C55A11"/>
                    </a:solidFill>
                  </a:tcPr>
                </a:tc>
                <a:extLst>
                  <a:ext uri="{0D108BD9-81ED-4DB2-BD59-A6C34878D82A}">
                    <a16:rowId xmlns:a16="http://schemas.microsoft.com/office/drawing/2014/main" val="10000"/>
                  </a:ext>
                </a:extLst>
              </a:tr>
              <a:tr h="4849125">
                <a:tc>
                  <a:txBody>
                    <a:bodyPr/>
                    <a:lstStyle/>
                    <a:p>
                      <a:pPr marL="0" marR="0" lvl="0" indent="0" algn="l" rtl="0">
                        <a:lnSpc>
                          <a:spcPct val="100000"/>
                        </a:lnSpc>
                        <a:spcBef>
                          <a:spcPts val="0"/>
                        </a:spcBef>
                        <a:spcAft>
                          <a:spcPts val="0"/>
                        </a:spcAft>
                        <a:buClr>
                          <a:srgbClr val="000000"/>
                        </a:buClr>
                        <a:buSzPts val="2000"/>
                        <a:buFont typeface="Arial"/>
                        <a:buNone/>
                      </a:pPr>
                      <a:br>
                        <a:rPr lang="zh-TW" sz="2000" b="1" i="0" u="none" strike="noStrike" cap="none">
                          <a:solidFill>
                            <a:srgbClr val="FFFFFF"/>
                          </a:solidFill>
                          <a:latin typeface="Microsoft JhengHei"/>
                          <a:ea typeface="Microsoft JhengHei"/>
                          <a:cs typeface="Microsoft JhengHei"/>
                          <a:sym typeface="Microsoft JhengHei"/>
                        </a:rPr>
                      </a:br>
                      <a:r>
                        <a:rPr lang="zh-TW" sz="2000" b="1" i="0" u="none" strike="noStrike" cap="none">
                          <a:solidFill>
                            <a:srgbClr val="FFFFFF"/>
                          </a:solidFill>
                          <a:latin typeface="Microsoft JhengHei"/>
                          <a:ea typeface="Microsoft JhengHei"/>
                          <a:cs typeface="Microsoft JhengHei"/>
                          <a:sym typeface="Microsoft JhengHei"/>
                        </a:rPr>
                        <a:t>Why do people make risky decisions during a fire evacuation? Study on the effect of smoke level, individual risk preference, and neighbor behavior. </a:t>
                      </a:r>
                      <a:endParaRPr sz="2000" u="none" strike="noStrike" cap="none"/>
                    </a:p>
                    <a:p>
                      <a:pPr marL="0" marR="0" lvl="0" indent="0" algn="l" rtl="0">
                        <a:lnSpc>
                          <a:spcPct val="100000"/>
                        </a:lnSpc>
                        <a:spcBef>
                          <a:spcPts val="0"/>
                        </a:spcBef>
                        <a:spcAft>
                          <a:spcPts val="0"/>
                        </a:spcAft>
                        <a:buClr>
                          <a:srgbClr val="000000"/>
                        </a:buClr>
                        <a:buSzPts val="2000"/>
                        <a:buFont typeface="Arial"/>
                        <a:buNone/>
                      </a:pPr>
                      <a:br>
                        <a:rPr lang="zh-TW" sz="2000" u="none" strike="noStrike" cap="none"/>
                      </a:br>
                      <a:r>
                        <a:rPr lang="zh-TW" sz="2000" b="1" i="0" u="none" strike="noStrike" cap="none">
                          <a:solidFill>
                            <a:srgbClr val="FFFFFF"/>
                          </a:solidFill>
                          <a:latin typeface="Microsoft JhengHei"/>
                          <a:ea typeface="Microsoft JhengHei"/>
                          <a:cs typeface="Microsoft JhengHei"/>
                          <a:sym typeface="Microsoft JhengHei"/>
                        </a:rPr>
                        <a:t>為什麼人們在火災疏散過程中會做出危險的決定？煙霧等級、個人風險偏好和從眾行為的影響研究</a:t>
                      </a:r>
                      <a:endParaRPr sz="2000" u="none" strike="noStrike" cap="none"/>
                    </a:p>
                    <a:p>
                      <a:pPr marL="0" marR="0" lvl="0" indent="0" algn="l" rtl="0">
                        <a:lnSpc>
                          <a:spcPct val="100000"/>
                        </a:lnSpc>
                        <a:spcBef>
                          <a:spcPts val="0"/>
                        </a:spcBef>
                        <a:spcAft>
                          <a:spcPts val="0"/>
                        </a:spcAft>
                        <a:buClr>
                          <a:srgbClr val="000000"/>
                        </a:buClr>
                        <a:buSzPts val="2000"/>
                        <a:buFont typeface="Arial"/>
                        <a:buNone/>
                      </a:pPr>
                      <a:br>
                        <a:rPr lang="zh-TW" sz="2000" u="none" strike="noStrike" cap="none"/>
                      </a:br>
                      <a:endParaRPr sz="2000" u="none" strike="noStrike" cap="none"/>
                    </a:p>
                  </a:txBody>
                  <a:tcPr marL="40950" marR="40950" marT="35100" marB="35100">
                    <a:lnL w="10150" cap="flat" cmpd="sng">
                      <a:solidFill>
                        <a:srgbClr val="FFFFFF"/>
                      </a:solidFill>
                      <a:prstDash val="solid"/>
                      <a:round/>
                      <a:headEnd type="none" w="sm" len="sm"/>
                      <a:tailEnd type="none" w="sm" len="sm"/>
                    </a:lnL>
                    <a:lnR w="10150" cap="flat" cmpd="sng">
                      <a:solidFill>
                        <a:srgbClr val="FFFFFF"/>
                      </a:solidFill>
                      <a:prstDash val="solid"/>
                      <a:round/>
                      <a:headEnd type="none" w="sm" len="sm"/>
                      <a:tailEnd type="none" w="sm" len="sm"/>
                    </a:lnR>
                    <a:lnT w="30475" cap="flat" cmpd="sng">
                      <a:solidFill>
                        <a:srgbClr val="FFFFFF"/>
                      </a:solidFill>
                      <a:prstDash val="solid"/>
                      <a:round/>
                      <a:headEnd type="none" w="sm" len="sm"/>
                      <a:tailEnd type="none" w="sm" len="sm"/>
                    </a:lnT>
                    <a:lnB w="10150" cap="flat" cmpd="sng">
                      <a:solidFill>
                        <a:srgbClr val="FFFFFF"/>
                      </a:solidFill>
                      <a:prstDash val="solid"/>
                      <a:round/>
                      <a:headEnd type="none" w="sm" len="sm"/>
                      <a:tailEnd type="none" w="sm" len="sm"/>
                    </a:lnB>
                    <a:solidFill>
                      <a:srgbClr val="F4B081"/>
                    </a:solidFill>
                  </a:tcPr>
                </a:tc>
                <a:tc>
                  <a:txBody>
                    <a:bodyPr/>
                    <a:lstStyle/>
                    <a:p>
                      <a:pPr marL="0" marR="0" lvl="0" indent="0" algn="l" rtl="0">
                        <a:lnSpc>
                          <a:spcPct val="100000"/>
                        </a:lnSpc>
                        <a:spcBef>
                          <a:spcPts val="0"/>
                        </a:spcBef>
                        <a:spcAft>
                          <a:spcPts val="0"/>
                        </a:spcAft>
                        <a:buClr>
                          <a:srgbClr val="000000"/>
                        </a:buClr>
                        <a:buSzPts val="2000"/>
                        <a:buFont typeface="Arial"/>
                        <a:buNone/>
                      </a:pPr>
                      <a:r>
                        <a:rPr lang="zh-TW" sz="2000" b="1" i="0" u="none" strike="noStrike" cap="none">
                          <a:solidFill>
                            <a:srgbClr val="000000"/>
                          </a:solidFill>
                          <a:latin typeface="Microsoft JhengHei"/>
                          <a:ea typeface="Microsoft JhengHei"/>
                          <a:cs typeface="Microsoft JhengHei"/>
                          <a:sym typeface="Microsoft JhengHei"/>
                        </a:rPr>
                        <a:t>Fu, M., Liu, R., &amp; Zhang, Y. (2021). </a:t>
                      </a:r>
                      <a:endParaRPr sz="2000" u="none" strike="noStrike" cap="none"/>
                    </a:p>
                    <a:p>
                      <a:pPr marL="0" marR="0" lvl="0" indent="0" algn="l" rtl="0">
                        <a:lnSpc>
                          <a:spcPct val="100000"/>
                        </a:lnSpc>
                        <a:spcBef>
                          <a:spcPts val="0"/>
                        </a:spcBef>
                        <a:spcAft>
                          <a:spcPts val="0"/>
                        </a:spcAft>
                        <a:buClr>
                          <a:srgbClr val="000000"/>
                        </a:buClr>
                        <a:buSzPts val="2000"/>
                        <a:buFont typeface="Arial"/>
                        <a:buNone/>
                      </a:pPr>
                      <a:r>
                        <a:rPr lang="zh-TW" sz="2000" b="1" i="1" u="none" strike="noStrike" cap="none">
                          <a:solidFill>
                            <a:srgbClr val="000000"/>
                          </a:solidFill>
                          <a:latin typeface="Microsoft JhengHei"/>
                          <a:ea typeface="Microsoft JhengHei"/>
                          <a:cs typeface="Microsoft JhengHei"/>
                          <a:sym typeface="Microsoft JhengHei"/>
                        </a:rPr>
                        <a:t>Safety science, 140, 105245.</a:t>
                      </a:r>
                      <a:endParaRPr sz="2000" u="none" strike="noStrike" cap="none"/>
                    </a:p>
                  </a:txBody>
                  <a:tcPr marL="40950" marR="40950" marT="35100" marB="35100">
                    <a:lnL w="10150" cap="flat" cmpd="sng">
                      <a:solidFill>
                        <a:srgbClr val="FFFFFF"/>
                      </a:solidFill>
                      <a:prstDash val="solid"/>
                      <a:round/>
                      <a:headEnd type="none" w="sm" len="sm"/>
                      <a:tailEnd type="none" w="sm" len="sm"/>
                    </a:lnL>
                    <a:lnR w="10150" cap="flat" cmpd="sng">
                      <a:solidFill>
                        <a:srgbClr val="FFFFFF"/>
                      </a:solidFill>
                      <a:prstDash val="solid"/>
                      <a:round/>
                      <a:headEnd type="none" w="sm" len="sm"/>
                      <a:tailEnd type="none" w="sm" len="sm"/>
                    </a:lnR>
                    <a:lnT w="30475" cap="flat" cmpd="sng">
                      <a:solidFill>
                        <a:srgbClr val="FFFFFF"/>
                      </a:solidFill>
                      <a:prstDash val="solid"/>
                      <a:round/>
                      <a:headEnd type="none" w="sm" len="sm"/>
                      <a:tailEnd type="none" w="sm" len="sm"/>
                    </a:lnT>
                    <a:lnB w="10150" cap="flat" cmpd="sng">
                      <a:solidFill>
                        <a:srgbClr val="FFFFFF"/>
                      </a:solidFill>
                      <a:prstDash val="solid"/>
                      <a:round/>
                      <a:headEnd type="none" w="sm" len="sm"/>
                      <a:tailEnd type="none" w="sm" len="sm"/>
                    </a:lnB>
                    <a:solidFill>
                      <a:srgbClr val="F4B081"/>
                    </a:solidFill>
                  </a:tcPr>
                </a:tc>
                <a:tc>
                  <a:txBody>
                    <a:bodyPr/>
                    <a:lstStyle/>
                    <a:p>
                      <a:pPr marL="0" marR="0" lvl="0" indent="0" algn="l" rtl="0">
                        <a:lnSpc>
                          <a:spcPct val="100000"/>
                        </a:lnSpc>
                        <a:spcBef>
                          <a:spcPts val="0"/>
                        </a:spcBef>
                        <a:spcAft>
                          <a:spcPts val="0"/>
                        </a:spcAft>
                        <a:buClr>
                          <a:srgbClr val="000000"/>
                        </a:buClr>
                        <a:buSzPts val="2000"/>
                        <a:buFont typeface="Arial"/>
                        <a:buNone/>
                      </a:pPr>
                      <a:r>
                        <a:rPr lang="zh-TW" sz="2000" b="0" i="0" u="none" strike="noStrike" cap="none">
                          <a:solidFill>
                            <a:srgbClr val="000000"/>
                          </a:solidFill>
                          <a:latin typeface="Microsoft JhengHei"/>
                          <a:ea typeface="Microsoft JhengHei"/>
                          <a:cs typeface="Microsoft JhengHei"/>
                          <a:sym typeface="Microsoft JhengHei"/>
                        </a:rPr>
                        <a:t>本實驗中，使用問卷測量參與者的風險承受能力，並記錄他們在不同煙霧場景下從虛擬建築物撤離時的路線選擇。</a:t>
                      </a:r>
                      <a:endParaRPr sz="2000" u="none" strike="noStrike" cap="none"/>
                    </a:p>
                    <a:p>
                      <a:pPr marL="0" marR="0" lvl="0" indent="0" algn="l" rtl="0">
                        <a:lnSpc>
                          <a:spcPct val="100000"/>
                        </a:lnSpc>
                        <a:spcBef>
                          <a:spcPts val="0"/>
                        </a:spcBef>
                        <a:spcAft>
                          <a:spcPts val="0"/>
                        </a:spcAft>
                        <a:buClr>
                          <a:srgbClr val="000000"/>
                        </a:buClr>
                        <a:buSzPts val="2000"/>
                        <a:buFont typeface="Arial"/>
                        <a:buNone/>
                      </a:pPr>
                      <a:r>
                        <a:rPr lang="zh-TW" sz="2000" b="0" i="0" u="none" strike="noStrike" cap="none">
                          <a:solidFill>
                            <a:srgbClr val="000000"/>
                          </a:solidFill>
                          <a:latin typeface="Microsoft JhengHei"/>
                          <a:ea typeface="Microsoft JhengHei"/>
                          <a:cs typeface="Microsoft JhengHei"/>
                          <a:sym typeface="Microsoft JhengHei"/>
                        </a:rPr>
                        <a:t>高濃度的煙霧減少了煙霧捷徑的使用，但並沒有阻止一些參與者使用捷徑。具有高風險承受能力的參與者更有可能走冒險的捷徑。</a:t>
                      </a:r>
                      <a:endParaRPr sz="2000" u="none" strike="noStrike" cap="none"/>
                    </a:p>
                    <a:p>
                      <a:pPr marL="0" marR="0" lvl="0" indent="0" algn="l" rtl="0">
                        <a:lnSpc>
                          <a:spcPct val="100000"/>
                        </a:lnSpc>
                        <a:spcBef>
                          <a:spcPts val="0"/>
                        </a:spcBef>
                        <a:spcAft>
                          <a:spcPts val="0"/>
                        </a:spcAft>
                        <a:buClr>
                          <a:srgbClr val="000000"/>
                        </a:buClr>
                        <a:buSzPts val="2000"/>
                        <a:buFont typeface="Arial"/>
                        <a:buNone/>
                      </a:pPr>
                      <a:br>
                        <a:rPr lang="zh-TW" sz="2000" u="none" strike="noStrike" cap="none"/>
                      </a:br>
                      <a:r>
                        <a:rPr lang="zh-TW" sz="2000" b="0" i="0" u="none" strike="noStrike" cap="none">
                          <a:solidFill>
                            <a:srgbClr val="000000"/>
                          </a:solidFill>
                          <a:latin typeface="Microsoft JhengHei"/>
                          <a:ea typeface="Microsoft JhengHei"/>
                          <a:cs typeface="Microsoft JhengHei"/>
                          <a:sym typeface="Microsoft JhengHei"/>
                        </a:rPr>
                        <a:t>從眾行為也對參與者的風險決策產生重大影響。</a:t>
                      </a:r>
                      <a:endParaRPr sz="2000" u="none" strike="noStrike" cap="none"/>
                    </a:p>
                  </a:txBody>
                  <a:tcPr marL="40950" marR="40950" marT="35100" marB="35100">
                    <a:lnL w="10150" cap="flat" cmpd="sng">
                      <a:solidFill>
                        <a:srgbClr val="FFFFFF"/>
                      </a:solidFill>
                      <a:prstDash val="solid"/>
                      <a:round/>
                      <a:headEnd type="none" w="sm" len="sm"/>
                      <a:tailEnd type="none" w="sm" len="sm"/>
                    </a:lnL>
                    <a:lnR w="10150" cap="flat" cmpd="sng">
                      <a:solidFill>
                        <a:srgbClr val="FFFFFF"/>
                      </a:solidFill>
                      <a:prstDash val="solid"/>
                      <a:round/>
                      <a:headEnd type="none" w="sm" len="sm"/>
                      <a:tailEnd type="none" w="sm" len="sm"/>
                    </a:lnR>
                    <a:lnT w="30475" cap="flat" cmpd="sng">
                      <a:solidFill>
                        <a:srgbClr val="FFFFFF"/>
                      </a:solidFill>
                      <a:prstDash val="solid"/>
                      <a:round/>
                      <a:headEnd type="none" w="sm" len="sm"/>
                      <a:tailEnd type="none" w="sm" len="sm"/>
                    </a:lnT>
                    <a:lnB w="10150" cap="flat" cmpd="sng">
                      <a:solidFill>
                        <a:srgbClr val="FFFFFF"/>
                      </a:solidFill>
                      <a:prstDash val="solid"/>
                      <a:round/>
                      <a:headEnd type="none" w="sm" len="sm"/>
                      <a:tailEnd type="none" w="sm" len="sm"/>
                    </a:lnB>
                    <a:solidFill>
                      <a:srgbClr val="F4B081"/>
                    </a:solidFill>
                  </a:tcPr>
                </a:tc>
                <a:tc>
                  <a:txBody>
                    <a:bodyPr/>
                    <a:lstStyle/>
                    <a:p>
                      <a:pPr marL="0" marR="0" lvl="0" indent="0" algn="l" rtl="0">
                        <a:lnSpc>
                          <a:spcPct val="100000"/>
                        </a:lnSpc>
                        <a:spcBef>
                          <a:spcPts val="0"/>
                        </a:spcBef>
                        <a:spcAft>
                          <a:spcPts val="0"/>
                        </a:spcAft>
                        <a:buClr>
                          <a:srgbClr val="000000"/>
                        </a:buClr>
                        <a:buSzPts val="2000"/>
                        <a:buFont typeface="Arial"/>
                        <a:buNone/>
                      </a:pPr>
                      <a:r>
                        <a:rPr lang="zh-TW" sz="2000" b="0" i="0" u="none" strike="noStrike" cap="none">
                          <a:solidFill>
                            <a:srgbClr val="000000"/>
                          </a:solidFill>
                          <a:latin typeface="Microsoft JhengHei"/>
                          <a:ea typeface="Microsoft JhengHei"/>
                          <a:cs typeface="Microsoft JhengHei"/>
                          <a:sym typeface="Microsoft JhengHei"/>
                        </a:rPr>
                        <a:t> 疏散訓練中應考慮如何在有其他可用安全路線的情況下，減少或防止人員通過煙霧疏散；如何減少高風險承受者的風險行為尤為重要。</a:t>
                      </a:r>
                      <a:endParaRPr sz="2000" b="0" i="0" u="none" strike="noStrike" cap="none">
                        <a:solidFill>
                          <a:srgbClr val="000000"/>
                        </a:solidFill>
                        <a:latin typeface="Microsoft JhengHei"/>
                        <a:ea typeface="Microsoft JhengHei"/>
                        <a:cs typeface="Microsoft JhengHei"/>
                        <a:sym typeface="Microsoft JhengHei"/>
                      </a:endParaRPr>
                    </a:p>
                    <a:p>
                      <a:pPr marL="0" marR="0" lvl="0" indent="0" algn="l" rtl="0">
                        <a:lnSpc>
                          <a:spcPct val="100000"/>
                        </a:lnSpc>
                        <a:spcBef>
                          <a:spcPts val="0"/>
                        </a:spcBef>
                        <a:spcAft>
                          <a:spcPts val="0"/>
                        </a:spcAft>
                        <a:buClr>
                          <a:srgbClr val="000000"/>
                        </a:buClr>
                        <a:buSzPts val="2000"/>
                        <a:buFont typeface="Arial"/>
                        <a:buNone/>
                      </a:pPr>
                      <a:endParaRPr sz="2000" b="0" i="0" u="none" strike="noStrike" cap="none">
                        <a:solidFill>
                          <a:srgbClr val="000000"/>
                        </a:solidFill>
                        <a:latin typeface="Microsoft JhengHei"/>
                        <a:ea typeface="Microsoft JhengHei"/>
                        <a:cs typeface="Microsoft JhengHei"/>
                        <a:sym typeface="Microsoft JhengHei"/>
                      </a:endParaRPr>
                    </a:p>
                    <a:p>
                      <a:pPr marL="0" marR="0" lvl="0" indent="0" algn="l" rtl="0">
                        <a:lnSpc>
                          <a:spcPct val="100000"/>
                        </a:lnSpc>
                        <a:spcBef>
                          <a:spcPts val="0"/>
                        </a:spcBef>
                        <a:spcAft>
                          <a:spcPts val="0"/>
                        </a:spcAft>
                        <a:buClr>
                          <a:srgbClr val="000000"/>
                        </a:buClr>
                        <a:buSzPts val="2000"/>
                        <a:buFont typeface="Arial"/>
                        <a:buNone/>
                      </a:pPr>
                      <a:r>
                        <a:rPr lang="zh-TW" sz="2000" b="0" i="0" u="none" strike="noStrike" cap="none">
                          <a:solidFill>
                            <a:srgbClr val="000000"/>
                          </a:solidFill>
                          <a:latin typeface="Microsoft JhengHei"/>
                          <a:ea typeface="Microsoft JhengHei"/>
                          <a:cs typeface="Microsoft JhengHei"/>
                          <a:sym typeface="Microsoft JhengHei"/>
                        </a:rPr>
                        <a:t>高煙霧水平可以減少冒險路線的使用，這表明當。</a:t>
                      </a:r>
                      <a:r>
                        <a:rPr lang="zh-TW" sz="2000" b="1" i="0" u="none" strike="noStrike" cap="none">
                          <a:solidFill>
                            <a:srgbClr val="000000"/>
                          </a:solidFill>
                          <a:latin typeface="Microsoft JhengHei"/>
                          <a:ea typeface="Microsoft JhengHei"/>
                          <a:cs typeface="Microsoft JhengHei"/>
                          <a:sym typeface="Microsoft JhengHei"/>
                        </a:rPr>
                        <a:t>人們意識到存在高風險時，他們會減少冒險行為</a:t>
                      </a:r>
                      <a:r>
                        <a:rPr lang="zh-TW" sz="2000" b="0" i="0" u="none" strike="noStrike" cap="none">
                          <a:solidFill>
                            <a:srgbClr val="000000"/>
                          </a:solidFill>
                          <a:latin typeface="Microsoft JhengHei"/>
                          <a:ea typeface="Microsoft JhengHei"/>
                          <a:cs typeface="Microsoft JhengHei"/>
                          <a:sym typeface="Microsoft JhengHei"/>
                        </a:rPr>
                        <a:t>	</a:t>
                      </a:r>
                      <a:endParaRPr sz="1400" u="none" strike="noStrike" cap="none"/>
                    </a:p>
                    <a:p>
                      <a:pPr marL="0" marR="0" lvl="0" indent="0" algn="l" rtl="0">
                        <a:lnSpc>
                          <a:spcPct val="100000"/>
                        </a:lnSpc>
                        <a:spcBef>
                          <a:spcPts val="0"/>
                        </a:spcBef>
                        <a:spcAft>
                          <a:spcPts val="0"/>
                        </a:spcAft>
                        <a:buClr>
                          <a:srgbClr val="000000"/>
                        </a:buClr>
                        <a:buSzPts val="2000"/>
                        <a:buFont typeface="Arial"/>
                        <a:buNone/>
                      </a:pPr>
                      <a:r>
                        <a:rPr lang="zh-TW" sz="2000" b="0" i="0" u="none" strike="noStrike" cap="none">
                          <a:solidFill>
                            <a:srgbClr val="000000"/>
                          </a:solidFill>
                          <a:latin typeface="Microsoft JhengHei"/>
                          <a:ea typeface="Microsoft JhengHei"/>
                          <a:cs typeface="Microsoft JhengHei"/>
                          <a:sym typeface="Microsoft JhengHei"/>
                        </a:rPr>
                        <a:t>沉浸式 VR 實驗中的觀察結果與現實世界的一致性在多大程度上仍需要在進一步研究中進行調查</a:t>
                      </a:r>
                      <a:endParaRPr sz="1400" u="none" strike="noStrike" cap="none"/>
                    </a:p>
                    <a:p>
                      <a:pPr marL="0" marR="0" lvl="0" indent="0" algn="l" rtl="0">
                        <a:lnSpc>
                          <a:spcPct val="100000"/>
                        </a:lnSpc>
                        <a:spcBef>
                          <a:spcPts val="0"/>
                        </a:spcBef>
                        <a:spcAft>
                          <a:spcPts val="0"/>
                        </a:spcAft>
                        <a:buClr>
                          <a:srgbClr val="000000"/>
                        </a:buClr>
                        <a:buSzPts val="2000"/>
                        <a:buFont typeface="Arial"/>
                        <a:buNone/>
                      </a:pPr>
                      <a:endParaRPr sz="2000" u="none" strike="noStrike" cap="none"/>
                    </a:p>
                  </a:txBody>
                  <a:tcPr marL="40950" marR="40950" marT="35100" marB="35100">
                    <a:lnL w="10150" cap="flat" cmpd="sng">
                      <a:solidFill>
                        <a:srgbClr val="FFFFFF"/>
                      </a:solidFill>
                      <a:prstDash val="solid"/>
                      <a:round/>
                      <a:headEnd type="none" w="sm" len="sm"/>
                      <a:tailEnd type="none" w="sm" len="sm"/>
                    </a:lnL>
                    <a:lnR w="10150" cap="flat" cmpd="sng">
                      <a:solidFill>
                        <a:srgbClr val="FFFFFF"/>
                      </a:solidFill>
                      <a:prstDash val="solid"/>
                      <a:round/>
                      <a:headEnd type="none" w="sm" len="sm"/>
                      <a:tailEnd type="none" w="sm" len="sm"/>
                    </a:lnR>
                    <a:lnT w="30475" cap="flat" cmpd="sng">
                      <a:solidFill>
                        <a:srgbClr val="FFFFFF"/>
                      </a:solidFill>
                      <a:prstDash val="solid"/>
                      <a:round/>
                      <a:headEnd type="none" w="sm" len="sm"/>
                      <a:tailEnd type="none" w="sm" len="sm"/>
                    </a:lnT>
                    <a:lnB w="10150" cap="flat" cmpd="sng">
                      <a:solidFill>
                        <a:srgbClr val="FFFFFF"/>
                      </a:solidFill>
                      <a:prstDash val="solid"/>
                      <a:round/>
                      <a:headEnd type="none" w="sm" len="sm"/>
                      <a:tailEnd type="none" w="sm" len="sm"/>
                    </a:lnB>
                    <a:solidFill>
                      <a:srgbClr val="F4B081"/>
                    </a:solidFill>
                  </a:tcPr>
                </a:tc>
                <a:extLst>
                  <a:ext uri="{0D108BD9-81ED-4DB2-BD59-A6C34878D82A}">
                    <a16:rowId xmlns:a16="http://schemas.microsoft.com/office/drawing/2014/main" val="10001"/>
                  </a:ext>
                </a:extLst>
              </a:tr>
            </a:tbl>
          </a:graphicData>
        </a:graphic>
      </p:graphicFrame>
      <p:sp>
        <p:nvSpPr>
          <p:cNvPr id="112" name="Google Shape;112;p6"/>
          <p:cNvSpPr/>
          <p:nvPr/>
        </p:nvSpPr>
        <p:spPr>
          <a:xfrm>
            <a:off x="5977217" y="3244334"/>
            <a:ext cx="237566" cy="36933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zh-TW" sz="1800" b="0" i="0" u="none" strike="noStrike" cap="none">
                <a:solidFill>
                  <a:schemeClr val="dk1"/>
                </a:solidFill>
                <a:latin typeface="Calibri"/>
                <a:ea typeface="Calibri"/>
                <a:cs typeface="Calibri"/>
                <a:sym typeface="Calibri"/>
              </a:rPr>
              <a:t> </a:t>
            </a:r>
            <a:endParaRPr sz="1400" b="0" i="0" u="none" strike="noStrike" cap="none">
              <a:solidFill>
                <a:srgbClr val="000000"/>
              </a:solidFill>
              <a:latin typeface="Arial"/>
              <a:ea typeface="Arial"/>
              <a:cs typeface="Arial"/>
              <a:sym typeface="Arial"/>
            </a:endParaRPr>
          </a:p>
        </p:txBody>
      </p:sp>
      <p:sp>
        <p:nvSpPr>
          <p:cNvPr id="113" name="Google Shape;113;p6"/>
          <p:cNvSpPr/>
          <p:nvPr/>
        </p:nvSpPr>
        <p:spPr>
          <a:xfrm>
            <a:off x="5977217" y="3244334"/>
            <a:ext cx="237566" cy="36933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zh-TW" sz="1800" b="0" i="0" u="none" strike="noStrike" cap="none">
                <a:solidFill>
                  <a:schemeClr val="dk1"/>
                </a:solidFill>
                <a:latin typeface="Calibri"/>
                <a:ea typeface="Calibri"/>
                <a:cs typeface="Calibri"/>
                <a:sym typeface="Calibri"/>
              </a:rPr>
              <a:t> </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98"/>
        <p:cNvGrpSpPr/>
        <p:nvPr/>
      </p:nvGrpSpPr>
      <p:grpSpPr>
        <a:xfrm>
          <a:off x="0" y="0"/>
          <a:ext cx="0" cy="0"/>
          <a:chOff x="0" y="0"/>
          <a:chExt cx="0" cy="0"/>
        </a:xfrm>
      </p:grpSpPr>
      <p:sp>
        <p:nvSpPr>
          <p:cNvPr id="299" name="Google Shape;299;p12"/>
          <p:cNvSpPr txBox="1"/>
          <p:nvPr/>
        </p:nvSpPr>
        <p:spPr>
          <a:xfrm>
            <a:off x="0" y="1"/>
            <a:ext cx="12213800" cy="1216151"/>
          </a:xfrm>
          <a:prstGeom prst="rect">
            <a:avLst/>
          </a:prstGeom>
          <a:solidFill>
            <a:srgbClr val="FFC000"/>
          </a:solidFill>
          <a:ln>
            <a:noFill/>
          </a:ln>
        </p:spPr>
        <p:txBody>
          <a:bodyPr spcFirstLastPara="1" wrap="square" lIns="91425" tIns="45700" rIns="91425" bIns="45700" anchor="t" anchorCtr="0">
            <a:noAutofit/>
          </a:bodyPr>
          <a:lstStyle/>
          <a:p>
            <a:pPr marL="0" marR="0" lvl="0" indent="0" algn="l" rtl="0">
              <a:lnSpc>
                <a:spcPct val="120000"/>
              </a:lnSpc>
              <a:spcBef>
                <a:spcPts val="0"/>
              </a:spcBef>
              <a:spcAft>
                <a:spcPts val="0"/>
              </a:spcAft>
              <a:buClr>
                <a:schemeClr val="dk1"/>
              </a:buClr>
              <a:buSzPts val="2400"/>
              <a:buFont typeface="Arial"/>
              <a:buNone/>
            </a:pPr>
            <a:endParaRPr sz="2400" b="0" i="0" u="none" strike="noStrike" cap="none">
              <a:solidFill>
                <a:schemeClr val="dk1"/>
              </a:solidFill>
              <a:latin typeface="Microsoft JhengHei"/>
              <a:ea typeface="Microsoft JhengHei"/>
              <a:cs typeface="Microsoft JhengHei"/>
              <a:sym typeface="Microsoft JhengHei"/>
            </a:endParaRPr>
          </a:p>
          <a:p>
            <a:pPr marL="342900" marR="0" lvl="0" indent="-190500" algn="l" rtl="0">
              <a:lnSpc>
                <a:spcPct val="120000"/>
              </a:lnSpc>
              <a:spcBef>
                <a:spcPts val="1000"/>
              </a:spcBef>
              <a:spcAft>
                <a:spcPts val="0"/>
              </a:spcAft>
              <a:buClr>
                <a:schemeClr val="dk1"/>
              </a:buClr>
              <a:buSzPts val="2400"/>
              <a:buFont typeface="Arial"/>
              <a:buNone/>
            </a:pPr>
            <a:endParaRPr sz="2400" b="0" i="0" u="none" strike="noStrike" cap="none">
              <a:solidFill>
                <a:schemeClr val="dk1"/>
              </a:solidFill>
              <a:latin typeface="Microsoft JhengHei"/>
              <a:ea typeface="Microsoft JhengHei"/>
              <a:cs typeface="Microsoft JhengHei"/>
              <a:sym typeface="Microsoft JhengHei"/>
            </a:endParaRPr>
          </a:p>
          <a:p>
            <a:pPr marL="342900" marR="0" lvl="0" indent="-190500" algn="ctr" rtl="0">
              <a:lnSpc>
                <a:spcPct val="120000"/>
              </a:lnSpc>
              <a:spcBef>
                <a:spcPts val="1000"/>
              </a:spcBef>
              <a:spcAft>
                <a:spcPts val="0"/>
              </a:spcAft>
              <a:buClr>
                <a:schemeClr val="dk1"/>
              </a:buClr>
              <a:buSzPts val="2400"/>
              <a:buFont typeface="Arial"/>
              <a:buNone/>
            </a:pPr>
            <a:endParaRPr sz="2400" b="0" i="0" u="none" strike="noStrike" cap="none">
              <a:solidFill>
                <a:schemeClr val="dk1"/>
              </a:solidFill>
              <a:latin typeface="Microsoft JhengHei"/>
              <a:ea typeface="Microsoft JhengHei"/>
              <a:cs typeface="Microsoft JhengHei"/>
              <a:sym typeface="Microsoft JhengHei"/>
            </a:endParaRPr>
          </a:p>
        </p:txBody>
      </p:sp>
      <p:sp>
        <p:nvSpPr>
          <p:cNvPr id="300" name="Google Shape;300;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ltLang="zh-TW"/>
              <a:t>20</a:t>
            </a:fld>
            <a:endParaRPr/>
          </a:p>
        </p:txBody>
      </p:sp>
      <p:sp>
        <p:nvSpPr>
          <p:cNvPr id="301" name="Google Shape;301;p12"/>
          <p:cNvSpPr/>
          <p:nvPr/>
        </p:nvSpPr>
        <p:spPr>
          <a:xfrm>
            <a:off x="441538" y="139707"/>
            <a:ext cx="11287124" cy="683224"/>
          </a:xfrm>
          <a:prstGeom prst="rect">
            <a:avLst/>
          </a:prstGeom>
          <a:noFill/>
          <a:ln>
            <a:noFill/>
          </a:ln>
        </p:spPr>
        <p:txBody>
          <a:bodyPr spcFirstLastPara="1" wrap="square" lIns="91425" tIns="45700" rIns="91425" bIns="45700" anchor="t" anchorCtr="0">
            <a:spAutoFit/>
          </a:bodyPr>
          <a:lstStyle/>
          <a:p>
            <a:pPr marL="0" marR="0" lvl="0" indent="0" algn="l" rtl="0">
              <a:lnSpc>
                <a:spcPct val="120000"/>
              </a:lnSpc>
              <a:spcBef>
                <a:spcPts val="0"/>
              </a:spcBef>
              <a:spcAft>
                <a:spcPts val="0"/>
              </a:spcAft>
              <a:buClr>
                <a:srgbClr val="000000"/>
              </a:buClr>
              <a:buSzPts val="3200"/>
              <a:buFont typeface="Arial"/>
              <a:buNone/>
            </a:pPr>
            <a:r>
              <a:rPr lang="zh-TW" sz="3200" b="1" i="0" u="none" strike="noStrike" cap="none">
                <a:solidFill>
                  <a:schemeClr val="dk1"/>
                </a:solidFill>
                <a:latin typeface="Microsoft JhengHei"/>
                <a:ea typeface="Microsoft JhengHei"/>
                <a:cs typeface="Microsoft JhengHei"/>
                <a:sym typeface="Microsoft JhengHei"/>
              </a:rPr>
              <a:t>尋路時間分佈圖</a:t>
            </a:r>
            <a:endParaRPr sz="1600" b="1" i="0" u="none" strike="noStrike" cap="none">
              <a:solidFill>
                <a:schemeClr val="dk1"/>
              </a:solidFill>
              <a:latin typeface="Microsoft JhengHei"/>
              <a:ea typeface="Microsoft JhengHei"/>
              <a:cs typeface="Microsoft JhengHei"/>
              <a:sym typeface="Microsoft JhengHei"/>
            </a:endParaRPr>
          </a:p>
        </p:txBody>
      </p:sp>
      <p:grpSp>
        <p:nvGrpSpPr>
          <p:cNvPr id="302" name="Google Shape;302;p12"/>
          <p:cNvGrpSpPr/>
          <p:nvPr/>
        </p:nvGrpSpPr>
        <p:grpSpPr>
          <a:xfrm>
            <a:off x="1359409" y="1616888"/>
            <a:ext cx="8823959" cy="4645727"/>
            <a:chOff x="1975104" y="2212273"/>
            <a:chExt cx="8823959" cy="4645727"/>
          </a:xfrm>
        </p:grpSpPr>
        <p:pic>
          <p:nvPicPr>
            <p:cNvPr id="303" name="Google Shape;303;p12" descr="https://ars.els-cdn.com/content/image/1-s2.0-S0003687008001191-gr9.jpg"/>
            <p:cNvPicPr preferRelativeResize="0"/>
            <p:nvPr/>
          </p:nvPicPr>
          <p:blipFill rotWithShape="1">
            <a:blip r:embed="rId3">
              <a:alphaModFix/>
            </a:blip>
            <a:srcRect/>
            <a:stretch/>
          </p:blipFill>
          <p:spPr>
            <a:xfrm>
              <a:off x="1975104" y="2212273"/>
              <a:ext cx="8823959" cy="4645727"/>
            </a:xfrm>
            <a:prstGeom prst="rect">
              <a:avLst/>
            </a:prstGeom>
            <a:noFill/>
            <a:ln>
              <a:noFill/>
            </a:ln>
          </p:spPr>
        </p:pic>
        <p:sp>
          <p:nvSpPr>
            <p:cNvPr id="304" name="Google Shape;304;p12"/>
            <p:cNvSpPr/>
            <p:nvPr/>
          </p:nvSpPr>
          <p:spPr>
            <a:xfrm>
              <a:off x="9217152" y="5376672"/>
              <a:ext cx="822960" cy="1252728"/>
            </a:xfrm>
            <a:prstGeom prst="rect">
              <a:avLst/>
            </a:prstGeom>
            <a:noFill/>
            <a:ln w="25400" cap="flat" cmpd="sng">
              <a:solidFill>
                <a:srgbClr val="FF00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305" name="Google Shape;305;p12"/>
            <p:cNvSpPr/>
            <p:nvPr/>
          </p:nvSpPr>
          <p:spPr>
            <a:xfrm>
              <a:off x="7360920" y="5376672"/>
              <a:ext cx="356616" cy="1252728"/>
            </a:xfrm>
            <a:prstGeom prst="rect">
              <a:avLst/>
            </a:prstGeom>
            <a:noFill/>
            <a:ln w="25400" cap="flat" cmpd="sng">
              <a:solidFill>
                <a:srgbClr val="FF00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306" name="Google Shape;306;p12"/>
            <p:cNvSpPr/>
            <p:nvPr/>
          </p:nvSpPr>
          <p:spPr>
            <a:xfrm>
              <a:off x="8610600" y="5376672"/>
              <a:ext cx="356616" cy="1252728"/>
            </a:xfrm>
            <a:prstGeom prst="rect">
              <a:avLst/>
            </a:prstGeom>
            <a:noFill/>
            <a:ln w="25400" cap="flat" cmpd="sng">
              <a:solidFill>
                <a:srgbClr val="2E75B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307" name="Google Shape;307;p12"/>
            <p:cNvSpPr/>
            <p:nvPr/>
          </p:nvSpPr>
          <p:spPr>
            <a:xfrm>
              <a:off x="10442447" y="5376672"/>
              <a:ext cx="356616" cy="1252728"/>
            </a:xfrm>
            <a:prstGeom prst="rect">
              <a:avLst/>
            </a:prstGeom>
            <a:noFill/>
            <a:ln w="25400" cap="flat" cmpd="sng">
              <a:solidFill>
                <a:srgbClr val="2E75B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grpSp>
      <p:cxnSp>
        <p:nvCxnSpPr>
          <p:cNvPr id="308" name="Google Shape;308;p12"/>
          <p:cNvCxnSpPr/>
          <p:nvPr/>
        </p:nvCxnSpPr>
        <p:spPr>
          <a:xfrm flipH="1">
            <a:off x="5596128" y="1216152"/>
            <a:ext cx="9144" cy="5093208"/>
          </a:xfrm>
          <a:prstGeom prst="straightConnector1">
            <a:avLst/>
          </a:prstGeom>
          <a:noFill/>
          <a:ln w="38100" cap="flat" cmpd="sng">
            <a:solidFill>
              <a:srgbClr val="FF0000"/>
            </a:solidFill>
            <a:prstDash val="solid"/>
            <a:round/>
            <a:headEnd type="none" w="sm" len="sm"/>
            <a:tailEnd type="none" w="sm" len="sm"/>
          </a:ln>
        </p:spPr>
      </p:cxn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312"/>
        <p:cNvGrpSpPr/>
        <p:nvPr/>
      </p:nvGrpSpPr>
      <p:grpSpPr>
        <a:xfrm>
          <a:off x="0" y="0"/>
          <a:ext cx="0" cy="0"/>
          <a:chOff x="0" y="0"/>
          <a:chExt cx="0" cy="0"/>
        </a:xfrm>
      </p:grpSpPr>
      <p:sp>
        <p:nvSpPr>
          <p:cNvPr id="313" name="Google Shape;313;p17"/>
          <p:cNvSpPr txBox="1"/>
          <p:nvPr/>
        </p:nvSpPr>
        <p:spPr>
          <a:xfrm>
            <a:off x="0" y="1"/>
            <a:ext cx="12213800" cy="1027554"/>
          </a:xfrm>
          <a:prstGeom prst="rect">
            <a:avLst/>
          </a:prstGeom>
          <a:solidFill>
            <a:srgbClr val="FFC000"/>
          </a:solidFill>
          <a:ln>
            <a:noFill/>
          </a:ln>
        </p:spPr>
        <p:txBody>
          <a:bodyPr spcFirstLastPara="1" wrap="square" lIns="91425" tIns="45700" rIns="91425" bIns="45700" anchor="t" anchorCtr="0">
            <a:noAutofit/>
          </a:bodyPr>
          <a:lstStyle/>
          <a:p>
            <a:pPr marL="0" marR="0" lvl="0" indent="0" algn="l" rtl="0">
              <a:lnSpc>
                <a:spcPct val="120000"/>
              </a:lnSpc>
              <a:spcBef>
                <a:spcPts val="0"/>
              </a:spcBef>
              <a:spcAft>
                <a:spcPts val="0"/>
              </a:spcAft>
              <a:buClr>
                <a:schemeClr val="dk1"/>
              </a:buClr>
              <a:buSzPts val="2400"/>
              <a:buFont typeface="Arial"/>
              <a:buNone/>
            </a:pPr>
            <a:endParaRPr sz="2400" b="0" i="0" u="none" strike="noStrike" cap="none">
              <a:solidFill>
                <a:schemeClr val="dk1"/>
              </a:solidFill>
              <a:latin typeface="Microsoft JhengHei"/>
              <a:ea typeface="Microsoft JhengHei"/>
              <a:cs typeface="Microsoft JhengHei"/>
              <a:sym typeface="Microsoft JhengHei"/>
            </a:endParaRPr>
          </a:p>
          <a:p>
            <a:pPr marL="342900" marR="0" lvl="0" indent="-190500" algn="l" rtl="0">
              <a:lnSpc>
                <a:spcPct val="120000"/>
              </a:lnSpc>
              <a:spcBef>
                <a:spcPts val="1000"/>
              </a:spcBef>
              <a:spcAft>
                <a:spcPts val="0"/>
              </a:spcAft>
              <a:buClr>
                <a:schemeClr val="dk1"/>
              </a:buClr>
              <a:buSzPts val="2400"/>
              <a:buFont typeface="Arial"/>
              <a:buNone/>
            </a:pPr>
            <a:endParaRPr sz="2400" b="0" i="0" u="none" strike="noStrike" cap="none">
              <a:solidFill>
                <a:schemeClr val="dk1"/>
              </a:solidFill>
              <a:latin typeface="Microsoft JhengHei"/>
              <a:ea typeface="Microsoft JhengHei"/>
              <a:cs typeface="Microsoft JhengHei"/>
              <a:sym typeface="Microsoft JhengHei"/>
            </a:endParaRPr>
          </a:p>
          <a:p>
            <a:pPr marL="342900" marR="0" lvl="0" indent="-190500" algn="ctr" rtl="0">
              <a:lnSpc>
                <a:spcPct val="120000"/>
              </a:lnSpc>
              <a:spcBef>
                <a:spcPts val="1000"/>
              </a:spcBef>
              <a:spcAft>
                <a:spcPts val="0"/>
              </a:spcAft>
              <a:buClr>
                <a:schemeClr val="dk1"/>
              </a:buClr>
              <a:buSzPts val="2400"/>
              <a:buFont typeface="Arial"/>
              <a:buNone/>
            </a:pPr>
            <a:endParaRPr sz="2400" b="0" i="0" u="none" strike="noStrike" cap="none">
              <a:solidFill>
                <a:schemeClr val="dk1"/>
              </a:solidFill>
              <a:latin typeface="Microsoft JhengHei"/>
              <a:ea typeface="Microsoft JhengHei"/>
              <a:cs typeface="Microsoft JhengHei"/>
              <a:sym typeface="Microsoft JhengHei"/>
            </a:endParaRPr>
          </a:p>
        </p:txBody>
      </p:sp>
      <p:sp>
        <p:nvSpPr>
          <p:cNvPr id="314" name="Google Shape;314;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ltLang="zh-TW"/>
              <a:t>21</a:t>
            </a:fld>
            <a:endParaRPr/>
          </a:p>
        </p:txBody>
      </p:sp>
      <p:sp>
        <p:nvSpPr>
          <p:cNvPr id="315" name="Google Shape;315;p17"/>
          <p:cNvSpPr/>
          <p:nvPr/>
        </p:nvSpPr>
        <p:spPr>
          <a:xfrm>
            <a:off x="441538" y="139707"/>
            <a:ext cx="11287124" cy="683224"/>
          </a:xfrm>
          <a:prstGeom prst="rect">
            <a:avLst/>
          </a:prstGeom>
          <a:noFill/>
          <a:ln>
            <a:noFill/>
          </a:ln>
        </p:spPr>
        <p:txBody>
          <a:bodyPr spcFirstLastPara="1" wrap="square" lIns="91425" tIns="45700" rIns="91425" bIns="45700" anchor="t" anchorCtr="0">
            <a:spAutoFit/>
          </a:bodyPr>
          <a:lstStyle/>
          <a:p>
            <a:pPr marL="0" marR="0" lvl="0" indent="0" algn="l" rtl="0">
              <a:lnSpc>
                <a:spcPct val="120000"/>
              </a:lnSpc>
              <a:spcBef>
                <a:spcPts val="0"/>
              </a:spcBef>
              <a:spcAft>
                <a:spcPts val="0"/>
              </a:spcAft>
              <a:buClr>
                <a:srgbClr val="000000"/>
              </a:buClr>
              <a:buSzPts val="3200"/>
              <a:buFont typeface="Arial"/>
              <a:buNone/>
            </a:pPr>
            <a:r>
              <a:rPr lang="zh-TW" sz="3200" b="1" i="0" u="none" strike="noStrike" cap="none">
                <a:solidFill>
                  <a:schemeClr val="dk1"/>
                </a:solidFill>
                <a:latin typeface="Microsoft JhengHei"/>
                <a:ea typeface="Microsoft JhengHei"/>
                <a:cs typeface="Microsoft JhengHei"/>
                <a:sym typeface="Microsoft JhengHei"/>
              </a:rPr>
              <a:t>尋路時間分佈圖</a:t>
            </a:r>
            <a:endParaRPr sz="1600" b="1" i="0" u="none" strike="noStrike" cap="none">
              <a:solidFill>
                <a:schemeClr val="dk1"/>
              </a:solidFill>
              <a:latin typeface="Microsoft JhengHei"/>
              <a:ea typeface="Microsoft JhengHei"/>
              <a:cs typeface="Microsoft JhengHei"/>
              <a:sym typeface="Microsoft JhengHei"/>
            </a:endParaRPr>
          </a:p>
        </p:txBody>
      </p:sp>
      <p:sp>
        <p:nvSpPr>
          <p:cNvPr id="316" name="Google Shape;316;p17"/>
          <p:cNvSpPr/>
          <p:nvPr/>
        </p:nvSpPr>
        <p:spPr>
          <a:xfrm>
            <a:off x="441538" y="1208195"/>
            <a:ext cx="10766374" cy="4967514"/>
          </a:xfrm>
          <a:prstGeom prst="rect">
            <a:avLst/>
          </a:prstGeom>
          <a:noFill/>
          <a:ln>
            <a:noFill/>
          </a:ln>
        </p:spPr>
        <p:txBody>
          <a:bodyPr spcFirstLastPara="1" wrap="square" lIns="91425" tIns="45700" rIns="91425" bIns="45700" anchor="t" anchorCtr="0">
            <a:spAutoFit/>
          </a:bodyPr>
          <a:lstStyle/>
          <a:p>
            <a:pPr marL="0" marR="0" lvl="0" indent="0" algn="l" rtl="0">
              <a:lnSpc>
                <a:spcPct val="120000"/>
              </a:lnSpc>
              <a:spcBef>
                <a:spcPts val="0"/>
              </a:spcBef>
              <a:spcAft>
                <a:spcPts val="0"/>
              </a:spcAft>
              <a:buClr>
                <a:srgbClr val="000000"/>
              </a:buClr>
              <a:buSzPts val="2400"/>
              <a:buFont typeface="Arial"/>
              <a:buNone/>
            </a:pPr>
            <a:r>
              <a:rPr lang="zh-TW" sz="2400" b="0" i="0" u="none" strike="noStrike" cap="none">
                <a:solidFill>
                  <a:schemeClr val="dk1"/>
                </a:solidFill>
                <a:latin typeface="Microsoft JhengHei"/>
                <a:ea typeface="Microsoft JhengHei"/>
                <a:cs typeface="Microsoft JhengHei"/>
                <a:sym typeface="Microsoft JhengHei"/>
              </a:rPr>
              <a:t>如果我們使用 3 分鐘（180 秒）作為從燃燒的建築物中安全逃生的</a:t>
            </a:r>
            <a:r>
              <a:rPr lang="zh-TW" sz="2400" b="0" i="0" u="none" strike="noStrike" cap="none">
                <a:solidFill>
                  <a:srgbClr val="000000"/>
                </a:solidFill>
                <a:latin typeface="Arial"/>
                <a:ea typeface="Arial"/>
                <a:cs typeface="Arial"/>
                <a:sym typeface="Arial"/>
              </a:rPr>
              <a:t>臨界值</a:t>
            </a:r>
            <a:r>
              <a:rPr lang="zh-TW" sz="2400" b="0" i="0" u="none" strike="noStrike" cap="none">
                <a:solidFill>
                  <a:schemeClr val="dk1"/>
                </a:solidFill>
                <a:latin typeface="Microsoft JhengHei"/>
                <a:ea typeface="Microsoft JhengHei"/>
                <a:cs typeface="Microsoft JhengHei"/>
                <a:sym typeface="Microsoft JhengHei"/>
              </a:rPr>
              <a:t>，</a:t>
            </a:r>
            <a:endParaRPr sz="2400" b="0" i="0" u="none" strike="noStrike" cap="none">
              <a:solidFill>
                <a:schemeClr val="dk1"/>
              </a:solidFill>
              <a:latin typeface="Microsoft JhengHei"/>
              <a:ea typeface="Microsoft JhengHei"/>
              <a:cs typeface="Microsoft JhengHei"/>
              <a:sym typeface="Microsoft JhengHei"/>
            </a:endParaRPr>
          </a:p>
          <a:p>
            <a:pPr marL="457200" marR="0" lvl="0" indent="-457200" algn="l" rtl="0">
              <a:lnSpc>
                <a:spcPct val="120000"/>
              </a:lnSpc>
              <a:spcBef>
                <a:spcPts val="0"/>
              </a:spcBef>
              <a:spcAft>
                <a:spcPts val="0"/>
              </a:spcAft>
              <a:buClr>
                <a:srgbClr val="000000"/>
              </a:buClr>
              <a:buSzPts val="2400"/>
              <a:buFont typeface="Arial"/>
              <a:buAutoNum type="arabicPeriod"/>
            </a:pPr>
            <a:r>
              <a:rPr lang="zh-TW" sz="2400" b="0" i="0" u="none" strike="noStrike" cap="none">
                <a:solidFill>
                  <a:schemeClr val="dk1"/>
                </a:solidFill>
                <a:latin typeface="Microsoft JhengHei"/>
                <a:ea typeface="Microsoft JhengHei"/>
                <a:cs typeface="Microsoft JhengHei"/>
                <a:sym typeface="Microsoft JhengHei"/>
              </a:rPr>
              <a:t>舊標誌場景中的 100%（36 個中的 36 個）會及時逃離建築物。</a:t>
            </a:r>
            <a:endParaRPr sz="2400" b="0" i="0" u="none" strike="noStrike" cap="none">
              <a:solidFill>
                <a:schemeClr val="dk1"/>
              </a:solidFill>
              <a:latin typeface="Microsoft JhengHei"/>
              <a:ea typeface="Microsoft JhengHei"/>
              <a:cs typeface="Microsoft JhengHei"/>
              <a:sym typeface="Microsoft JhengHei"/>
            </a:endParaRPr>
          </a:p>
          <a:p>
            <a:pPr marL="457200" marR="0" lvl="0" indent="-457200" algn="l" rtl="0">
              <a:lnSpc>
                <a:spcPct val="120000"/>
              </a:lnSpc>
              <a:spcBef>
                <a:spcPts val="0"/>
              </a:spcBef>
              <a:spcAft>
                <a:spcPts val="0"/>
              </a:spcAft>
              <a:buClr>
                <a:srgbClr val="000000"/>
              </a:buClr>
              <a:buSzPts val="2400"/>
              <a:buFont typeface="Arial"/>
              <a:buAutoNum type="arabicPeriod"/>
            </a:pPr>
            <a:r>
              <a:rPr lang="zh-TW" sz="2400" b="0" i="0" u="none" strike="noStrike" cap="none">
                <a:solidFill>
                  <a:schemeClr val="dk1"/>
                </a:solidFill>
                <a:latin typeface="Microsoft JhengHei"/>
                <a:ea typeface="Microsoft JhengHei"/>
                <a:cs typeface="Microsoft JhengHei"/>
                <a:sym typeface="Microsoft JhengHei"/>
              </a:rPr>
              <a:t>新標誌的 37 人中有 34 人 </a:t>
            </a:r>
            <a:r>
              <a:rPr lang="zh-TW" sz="2400" b="0" i="0" u="none" strike="noStrike" cap="none">
                <a:solidFill>
                  <a:srgbClr val="FF0000"/>
                </a:solidFill>
                <a:latin typeface="Microsoft JhengHei"/>
                <a:ea typeface="Microsoft JhengHei"/>
                <a:cs typeface="Microsoft JhengHei"/>
                <a:sym typeface="Microsoft JhengHei"/>
              </a:rPr>
              <a:t>(91.9%) </a:t>
            </a:r>
            <a:endParaRPr sz="2400" b="0" i="0" u="none" strike="noStrike" cap="none">
              <a:solidFill>
                <a:srgbClr val="FF0000"/>
              </a:solidFill>
              <a:latin typeface="Microsoft JhengHei"/>
              <a:ea typeface="Microsoft JhengHei"/>
              <a:cs typeface="Microsoft JhengHei"/>
              <a:sym typeface="Microsoft JhengHei"/>
            </a:endParaRPr>
          </a:p>
          <a:p>
            <a:pPr marL="457200" marR="0" lvl="0" indent="-457200" algn="l" rtl="0">
              <a:lnSpc>
                <a:spcPct val="120000"/>
              </a:lnSpc>
              <a:spcBef>
                <a:spcPts val="0"/>
              </a:spcBef>
              <a:spcAft>
                <a:spcPts val="0"/>
              </a:spcAft>
              <a:buClr>
                <a:srgbClr val="000000"/>
              </a:buClr>
              <a:buSzPts val="2400"/>
              <a:buFont typeface="Arial"/>
              <a:buAutoNum type="arabicPeriod"/>
            </a:pPr>
            <a:r>
              <a:rPr lang="zh-TW" sz="2400" b="0" i="0" u="none" strike="noStrike" cap="none">
                <a:solidFill>
                  <a:schemeClr val="dk1"/>
                </a:solidFill>
                <a:latin typeface="Microsoft JhengHei"/>
                <a:ea typeface="Microsoft JhengHei"/>
                <a:cs typeface="Microsoft JhengHei"/>
                <a:sym typeface="Microsoft JhengHei"/>
              </a:rPr>
              <a:t>無標誌的 34 人中只有 28 人 </a:t>
            </a:r>
            <a:r>
              <a:rPr lang="zh-TW" sz="2400" b="0" i="0" u="none" strike="noStrike" cap="none">
                <a:solidFill>
                  <a:srgbClr val="FF0000"/>
                </a:solidFill>
                <a:latin typeface="Microsoft JhengHei"/>
                <a:ea typeface="Microsoft JhengHei"/>
                <a:cs typeface="Microsoft JhengHei"/>
                <a:sym typeface="Microsoft JhengHei"/>
              </a:rPr>
              <a:t>(82.4%) </a:t>
            </a:r>
            <a:r>
              <a:rPr lang="zh-TW" sz="2400" b="0" i="0" u="none" strike="noStrike" cap="none">
                <a:solidFill>
                  <a:schemeClr val="dk1"/>
                </a:solidFill>
                <a:latin typeface="Microsoft JhengHei"/>
                <a:ea typeface="Microsoft JhengHei"/>
                <a:cs typeface="Microsoft JhengHei"/>
                <a:sym typeface="Microsoft JhengHei"/>
              </a:rPr>
              <a:t>會在 3 分鐘的時限內逃脫。</a:t>
            </a:r>
            <a:endParaRPr sz="2400" b="0" i="0" u="none" strike="noStrike" cap="none">
              <a:solidFill>
                <a:schemeClr val="dk1"/>
              </a:solidFill>
              <a:latin typeface="Microsoft JhengHei"/>
              <a:ea typeface="Microsoft JhengHei"/>
              <a:cs typeface="Microsoft JhengHei"/>
              <a:sym typeface="Microsoft JhengHei"/>
            </a:endParaRPr>
          </a:p>
          <a:p>
            <a:pPr marL="457200" marR="0" lvl="0" indent="-304800" algn="l" rtl="0">
              <a:lnSpc>
                <a:spcPct val="120000"/>
              </a:lnSpc>
              <a:spcBef>
                <a:spcPts val="0"/>
              </a:spcBef>
              <a:spcAft>
                <a:spcPts val="0"/>
              </a:spcAft>
              <a:buClr>
                <a:srgbClr val="000000"/>
              </a:buClr>
              <a:buSzPts val="2400"/>
              <a:buFont typeface="Arial"/>
              <a:buNone/>
            </a:pPr>
            <a:endParaRPr sz="2400" b="0" i="0" u="none" strike="noStrike" cap="none">
              <a:solidFill>
                <a:schemeClr val="dk1"/>
              </a:solidFill>
              <a:latin typeface="Microsoft JhengHei"/>
              <a:ea typeface="Microsoft JhengHei"/>
              <a:cs typeface="Microsoft JhengHei"/>
              <a:sym typeface="Microsoft JhengHei"/>
            </a:endParaRPr>
          </a:p>
          <a:p>
            <a:pPr marL="0" marR="0" lvl="0" indent="0" algn="l" rtl="0">
              <a:lnSpc>
                <a:spcPct val="120000"/>
              </a:lnSpc>
              <a:spcBef>
                <a:spcPts val="0"/>
              </a:spcBef>
              <a:spcAft>
                <a:spcPts val="0"/>
              </a:spcAft>
              <a:buClr>
                <a:srgbClr val="000000"/>
              </a:buClr>
              <a:buSzPts val="2400"/>
              <a:buFont typeface="Arial"/>
              <a:buNone/>
            </a:pPr>
            <a:r>
              <a:rPr lang="zh-TW" sz="2400" b="0" i="0" u="none" strike="noStrike" cap="none">
                <a:solidFill>
                  <a:schemeClr val="dk1"/>
                </a:solidFill>
                <a:latin typeface="Microsoft JhengHei"/>
                <a:ea typeface="Microsoft JhengHei"/>
                <a:cs typeface="Microsoft JhengHei"/>
                <a:sym typeface="Microsoft JhengHei"/>
              </a:rPr>
              <a:t>將安全逃生時間</a:t>
            </a:r>
            <a:r>
              <a:rPr lang="zh-TW" sz="2400" b="0" i="0" u="none" strike="noStrike" cap="none">
                <a:solidFill>
                  <a:srgbClr val="000000"/>
                </a:solidFill>
                <a:latin typeface="Arial"/>
                <a:ea typeface="Arial"/>
                <a:cs typeface="Arial"/>
                <a:sym typeface="Arial"/>
              </a:rPr>
              <a:t>臨界值</a:t>
            </a:r>
            <a:r>
              <a:rPr lang="zh-TW" sz="2400" b="0" i="0" u="none" strike="noStrike" cap="none">
                <a:solidFill>
                  <a:schemeClr val="dk1"/>
                </a:solidFill>
                <a:latin typeface="Microsoft JhengHei"/>
                <a:ea typeface="Microsoft JhengHei"/>
                <a:cs typeface="Microsoft JhengHei"/>
                <a:sym typeface="Microsoft JhengHei"/>
              </a:rPr>
              <a:t>降低到 2 min 產生了更加鮮明的對比，</a:t>
            </a:r>
            <a:endParaRPr sz="2400" b="0" i="0" u="none" strike="noStrike" cap="none">
              <a:solidFill>
                <a:schemeClr val="dk1"/>
              </a:solidFill>
              <a:latin typeface="Microsoft JhengHei"/>
              <a:ea typeface="Microsoft JhengHei"/>
              <a:cs typeface="Microsoft JhengHei"/>
              <a:sym typeface="Microsoft JhengHei"/>
            </a:endParaRPr>
          </a:p>
          <a:p>
            <a:pPr marL="457200" marR="0" lvl="0" indent="-457200" algn="l" rtl="0">
              <a:lnSpc>
                <a:spcPct val="120000"/>
              </a:lnSpc>
              <a:spcBef>
                <a:spcPts val="0"/>
              </a:spcBef>
              <a:spcAft>
                <a:spcPts val="0"/>
              </a:spcAft>
              <a:buClr>
                <a:srgbClr val="000000"/>
              </a:buClr>
              <a:buSzPts val="2400"/>
              <a:buFont typeface="Arial"/>
              <a:buAutoNum type="arabicPeriod"/>
            </a:pPr>
            <a:r>
              <a:rPr lang="zh-TW" sz="2400" b="0" i="0" u="none" strike="noStrike" cap="none">
                <a:solidFill>
                  <a:schemeClr val="dk1"/>
                </a:solidFill>
                <a:latin typeface="Microsoft JhengHei"/>
                <a:ea typeface="Microsoft JhengHei"/>
                <a:cs typeface="Microsoft JhengHei"/>
                <a:sym typeface="Microsoft JhengHei"/>
              </a:rPr>
              <a:t>舊標誌場景中的 36 個中有 31 個 </a:t>
            </a:r>
            <a:r>
              <a:rPr lang="zh-TW" sz="2400" b="0" i="0" u="none" strike="noStrike" cap="none">
                <a:solidFill>
                  <a:srgbClr val="FF0000"/>
                </a:solidFill>
                <a:latin typeface="Microsoft JhengHei"/>
                <a:ea typeface="Microsoft JhengHei"/>
                <a:cs typeface="Microsoft JhengHei"/>
                <a:sym typeface="Microsoft JhengHei"/>
              </a:rPr>
              <a:t>(86.1%)</a:t>
            </a:r>
            <a:r>
              <a:rPr lang="zh-TW" sz="2400" b="0" i="0" u="none" strike="noStrike" cap="none">
                <a:solidFill>
                  <a:schemeClr val="dk1"/>
                </a:solidFill>
                <a:latin typeface="Microsoft JhengHei"/>
                <a:ea typeface="Microsoft JhengHei"/>
                <a:cs typeface="Microsoft JhengHei"/>
                <a:sym typeface="Microsoft JhengHei"/>
              </a:rPr>
              <a:t>及時逃離，</a:t>
            </a:r>
            <a:endParaRPr sz="2400" b="0" i="0" u="none" strike="noStrike" cap="none">
              <a:solidFill>
                <a:schemeClr val="dk1"/>
              </a:solidFill>
              <a:latin typeface="Microsoft JhengHei"/>
              <a:ea typeface="Microsoft JhengHei"/>
              <a:cs typeface="Microsoft JhengHei"/>
              <a:sym typeface="Microsoft JhengHei"/>
            </a:endParaRPr>
          </a:p>
          <a:p>
            <a:pPr marL="457200" marR="0" lvl="0" indent="-457200" algn="l" rtl="0">
              <a:lnSpc>
                <a:spcPct val="120000"/>
              </a:lnSpc>
              <a:spcBef>
                <a:spcPts val="0"/>
              </a:spcBef>
              <a:spcAft>
                <a:spcPts val="0"/>
              </a:spcAft>
              <a:buClr>
                <a:srgbClr val="000000"/>
              </a:buClr>
              <a:buSzPts val="2400"/>
              <a:buFont typeface="Arial"/>
              <a:buAutoNum type="arabicPeriod"/>
            </a:pPr>
            <a:r>
              <a:rPr lang="zh-TW" sz="2400" b="0" i="0" u="none" strike="noStrike" cap="none">
                <a:solidFill>
                  <a:schemeClr val="dk1"/>
                </a:solidFill>
                <a:latin typeface="Microsoft JhengHei"/>
                <a:ea typeface="Microsoft JhengHei"/>
                <a:cs typeface="Microsoft JhengHei"/>
                <a:sym typeface="Microsoft JhengHei"/>
              </a:rPr>
              <a:t>新標誌的 37 人中30 個 </a:t>
            </a:r>
            <a:r>
              <a:rPr lang="zh-TW" sz="2400" b="0" i="0" u="none" strike="noStrike" cap="none">
                <a:solidFill>
                  <a:srgbClr val="FF0000"/>
                </a:solidFill>
                <a:latin typeface="Microsoft JhengHei"/>
                <a:ea typeface="Microsoft JhengHei"/>
                <a:cs typeface="Microsoft JhengHei"/>
                <a:sym typeface="Microsoft JhengHei"/>
              </a:rPr>
              <a:t>(81.1%) </a:t>
            </a:r>
            <a:r>
              <a:rPr lang="zh-TW" sz="2400" b="0" i="0" u="none" strike="noStrike" cap="none">
                <a:solidFill>
                  <a:schemeClr val="dk1"/>
                </a:solidFill>
                <a:latin typeface="Microsoft JhengHei"/>
                <a:ea typeface="Microsoft JhengHei"/>
                <a:cs typeface="Microsoft JhengHei"/>
                <a:sym typeface="Microsoft JhengHei"/>
              </a:rPr>
              <a:t>，</a:t>
            </a:r>
            <a:endParaRPr sz="2400" b="0" i="0" u="none" strike="noStrike" cap="none">
              <a:solidFill>
                <a:schemeClr val="dk1"/>
              </a:solidFill>
              <a:latin typeface="Microsoft JhengHei"/>
              <a:ea typeface="Microsoft JhengHei"/>
              <a:cs typeface="Microsoft JhengHei"/>
              <a:sym typeface="Microsoft JhengHei"/>
            </a:endParaRPr>
          </a:p>
          <a:p>
            <a:pPr marL="457200" marR="0" lvl="0" indent="-457200" algn="l" rtl="0">
              <a:lnSpc>
                <a:spcPct val="120000"/>
              </a:lnSpc>
              <a:spcBef>
                <a:spcPts val="0"/>
              </a:spcBef>
              <a:spcAft>
                <a:spcPts val="0"/>
              </a:spcAft>
              <a:buClr>
                <a:srgbClr val="000000"/>
              </a:buClr>
              <a:buSzPts val="2400"/>
              <a:buFont typeface="Arial"/>
              <a:buAutoNum type="arabicPeriod"/>
            </a:pPr>
            <a:r>
              <a:rPr lang="zh-TW" sz="2400" b="0" i="0" u="none" strike="noStrike" cap="none">
                <a:solidFill>
                  <a:schemeClr val="dk1"/>
                </a:solidFill>
                <a:latin typeface="Microsoft JhengHei"/>
                <a:ea typeface="Microsoft JhengHei"/>
                <a:cs typeface="Microsoft JhengHei"/>
                <a:sym typeface="Microsoft JhengHei"/>
              </a:rPr>
              <a:t>而無標誌組中 34 個只有 21 個 </a:t>
            </a:r>
            <a:r>
              <a:rPr lang="zh-TW" sz="2400" b="0" i="0" u="none" strike="noStrike" cap="none">
                <a:solidFill>
                  <a:srgbClr val="FF0000"/>
                </a:solidFill>
                <a:latin typeface="Microsoft JhengHei"/>
                <a:ea typeface="Microsoft JhengHei"/>
                <a:cs typeface="Microsoft JhengHei"/>
                <a:sym typeface="Microsoft JhengHei"/>
              </a:rPr>
              <a:t>(61.8%)</a:t>
            </a:r>
            <a:r>
              <a:rPr lang="zh-TW" sz="2400" b="0" i="0" u="none" strike="noStrike" cap="none">
                <a:solidFill>
                  <a:schemeClr val="dk1"/>
                </a:solidFill>
                <a:latin typeface="Microsoft JhengHei"/>
                <a:ea typeface="Microsoft JhengHei"/>
                <a:cs typeface="Microsoft JhengHei"/>
                <a:sym typeface="Microsoft JhengHei"/>
              </a:rPr>
              <a:t>及時逃離。</a:t>
            </a:r>
            <a:endParaRPr sz="2400" b="0" i="0" u="none" strike="noStrike" cap="none">
              <a:solidFill>
                <a:schemeClr val="dk1"/>
              </a:solidFill>
              <a:latin typeface="Microsoft JhengHei"/>
              <a:ea typeface="Microsoft JhengHei"/>
              <a:cs typeface="Microsoft JhengHei"/>
              <a:sym typeface="Microsoft JhengHei"/>
            </a:endParaRPr>
          </a:p>
          <a:p>
            <a:pPr marL="342900" marR="0" lvl="0" indent="-342900" algn="l" rtl="0">
              <a:lnSpc>
                <a:spcPct val="120000"/>
              </a:lnSpc>
              <a:spcBef>
                <a:spcPts val="0"/>
              </a:spcBef>
              <a:spcAft>
                <a:spcPts val="0"/>
              </a:spcAft>
              <a:buClr>
                <a:srgbClr val="000000"/>
              </a:buClr>
              <a:buSzPts val="2400"/>
              <a:buFont typeface="Noto Sans Symbols"/>
              <a:buChar char="⮚"/>
            </a:pPr>
            <a:r>
              <a:rPr lang="zh-TW" sz="2400" b="0" i="0" u="none" strike="noStrike" cap="none">
                <a:solidFill>
                  <a:schemeClr val="dk1"/>
                </a:solidFill>
                <a:latin typeface="Microsoft JhengHei"/>
                <a:ea typeface="Microsoft JhengHei"/>
                <a:cs typeface="Microsoft JhengHei"/>
                <a:sym typeface="Microsoft JhengHei"/>
              </a:rPr>
              <a:t>這意味著</a:t>
            </a:r>
            <a:r>
              <a:rPr lang="zh-TW" sz="2400" b="1" i="0" u="none" strike="noStrike" cap="none">
                <a:solidFill>
                  <a:srgbClr val="C55A11"/>
                </a:solidFill>
                <a:latin typeface="Microsoft JhengHei"/>
                <a:ea typeface="Microsoft JhengHei"/>
                <a:cs typeface="Microsoft JhengHei"/>
                <a:sym typeface="Microsoft JhengHei"/>
              </a:rPr>
              <a:t>與新標誌組相比，在無標誌場景中無法及時逃離建築物的人數是兩倍 </a:t>
            </a:r>
            <a:r>
              <a:rPr lang="zh-TW" sz="2400" b="0" i="0" u="none" strike="noStrike" cap="none">
                <a:solidFill>
                  <a:schemeClr val="dk1"/>
                </a:solidFill>
                <a:latin typeface="Microsoft JhengHei"/>
                <a:ea typeface="Microsoft JhengHei"/>
                <a:cs typeface="Microsoft JhengHei"/>
                <a:sym typeface="Microsoft JhengHei"/>
              </a:rPr>
              <a:t>，而與舊標誌組相比，無法及時逃離的人數是其 2.7 倍以上。</a:t>
            </a:r>
            <a:endParaRPr sz="2400" b="0" i="0" u="none" strike="noStrike" cap="none">
              <a:solidFill>
                <a:schemeClr val="dk1"/>
              </a:solidFill>
              <a:latin typeface="Microsoft JhengHei"/>
              <a:ea typeface="Microsoft JhengHei"/>
              <a:cs typeface="Microsoft JhengHei"/>
              <a:sym typeface="Microsoft JhengHei"/>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320"/>
        <p:cNvGrpSpPr/>
        <p:nvPr/>
      </p:nvGrpSpPr>
      <p:grpSpPr>
        <a:xfrm>
          <a:off x="0" y="0"/>
          <a:ext cx="0" cy="0"/>
          <a:chOff x="0" y="0"/>
          <a:chExt cx="0" cy="0"/>
        </a:xfrm>
      </p:grpSpPr>
      <p:sp>
        <p:nvSpPr>
          <p:cNvPr id="321" name="Google Shape;321;p49"/>
          <p:cNvSpPr txBox="1"/>
          <p:nvPr/>
        </p:nvSpPr>
        <p:spPr>
          <a:xfrm>
            <a:off x="0" y="1"/>
            <a:ext cx="12213800" cy="1027554"/>
          </a:xfrm>
          <a:prstGeom prst="rect">
            <a:avLst/>
          </a:prstGeom>
          <a:solidFill>
            <a:srgbClr val="FFC000"/>
          </a:solidFill>
          <a:ln>
            <a:noFill/>
          </a:ln>
        </p:spPr>
        <p:txBody>
          <a:bodyPr spcFirstLastPara="1" wrap="square" lIns="91425" tIns="45700" rIns="91425" bIns="45700" anchor="t" anchorCtr="0">
            <a:noAutofit/>
          </a:bodyPr>
          <a:lstStyle/>
          <a:p>
            <a:pPr marL="0" marR="0" lvl="0" indent="0" algn="l" rtl="0">
              <a:lnSpc>
                <a:spcPct val="120000"/>
              </a:lnSpc>
              <a:spcBef>
                <a:spcPts val="0"/>
              </a:spcBef>
              <a:spcAft>
                <a:spcPts val="0"/>
              </a:spcAft>
              <a:buClr>
                <a:schemeClr val="dk1"/>
              </a:buClr>
              <a:buSzPts val="2400"/>
              <a:buFont typeface="Arial"/>
              <a:buNone/>
            </a:pPr>
            <a:endParaRPr sz="2400" b="0" i="0" u="none" strike="noStrike" cap="none">
              <a:solidFill>
                <a:schemeClr val="dk1"/>
              </a:solidFill>
              <a:latin typeface="Microsoft JhengHei"/>
              <a:ea typeface="Microsoft JhengHei"/>
              <a:cs typeface="Microsoft JhengHei"/>
              <a:sym typeface="Microsoft JhengHei"/>
            </a:endParaRPr>
          </a:p>
          <a:p>
            <a:pPr marL="342900" marR="0" lvl="0" indent="-190500" algn="l" rtl="0">
              <a:lnSpc>
                <a:spcPct val="120000"/>
              </a:lnSpc>
              <a:spcBef>
                <a:spcPts val="1000"/>
              </a:spcBef>
              <a:spcAft>
                <a:spcPts val="0"/>
              </a:spcAft>
              <a:buClr>
                <a:schemeClr val="dk1"/>
              </a:buClr>
              <a:buSzPts val="2400"/>
              <a:buFont typeface="Arial"/>
              <a:buNone/>
            </a:pPr>
            <a:endParaRPr sz="2400" b="0" i="0" u="none" strike="noStrike" cap="none">
              <a:solidFill>
                <a:schemeClr val="dk1"/>
              </a:solidFill>
              <a:latin typeface="Microsoft JhengHei"/>
              <a:ea typeface="Microsoft JhengHei"/>
              <a:cs typeface="Microsoft JhengHei"/>
              <a:sym typeface="Microsoft JhengHei"/>
            </a:endParaRPr>
          </a:p>
        </p:txBody>
      </p:sp>
      <p:sp>
        <p:nvSpPr>
          <p:cNvPr id="322" name="Google Shape;322;p4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ltLang="zh-TW"/>
              <a:t>22</a:t>
            </a:fld>
            <a:endParaRPr/>
          </a:p>
        </p:txBody>
      </p:sp>
      <p:sp>
        <p:nvSpPr>
          <p:cNvPr id="323" name="Google Shape;323;p49"/>
          <p:cNvSpPr/>
          <p:nvPr/>
        </p:nvSpPr>
        <p:spPr>
          <a:xfrm>
            <a:off x="441538" y="139707"/>
            <a:ext cx="11287124" cy="683224"/>
          </a:xfrm>
          <a:prstGeom prst="rect">
            <a:avLst/>
          </a:prstGeom>
          <a:noFill/>
          <a:ln>
            <a:noFill/>
          </a:ln>
        </p:spPr>
        <p:txBody>
          <a:bodyPr spcFirstLastPara="1" wrap="square" lIns="91425" tIns="45700" rIns="91425" bIns="45700" anchor="t" anchorCtr="0">
            <a:spAutoFit/>
          </a:bodyPr>
          <a:lstStyle/>
          <a:p>
            <a:pPr marL="0" marR="0" lvl="0" indent="0" algn="l" rtl="0">
              <a:lnSpc>
                <a:spcPct val="120000"/>
              </a:lnSpc>
              <a:spcBef>
                <a:spcPts val="0"/>
              </a:spcBef>
              <a:spcAft>
                <a:spcPts val="0"/>
              </a:spcAft>
              <a:buClr>
                <a:srgbClr val="000000"/>
              </a:buClr>
              <a:buSzPts val="3200"/>
              <a:buFont typeface="Arial"/>
              <a:buNone/>
            </a:pPr>
            <a:r>
              <a:rPr lang="zh-TW" sz="3200" b="1" i="0" u="none" strike="noStrike" cap="none">
                <a:solidFill>
                  <a:schemeClr val="dk1"/>
                </a:solidFill>
                <a:latin typeface="Microsoft JhengHei"/>
                <a:ea typeface="Microsoft JhengHei"/>
                <a:cs typeface="Microsoft JhengHei"/>
                <a:sym typeface="Microsoft JhengHei"/>
              </a:rPr>
              <a:t>尋路時間-性別和專業</a:t>
            </a:r>
            <a:endParaRPr sz="1600" b="1" i="0" u="none" strike="noStrike" cap="none">
              <a:solidFill>
                <a:schemeClr val="dk1"/>
              </a:solidFill>
              <a:latin typeface="Microsoft JhengHei"/>
              <a:ea typeface="Microsoft JhengHei"/>
              <a:cs typeface="Microsoft JhengHei"/>
              <a:sym typeface="Microsoft JhengHei"/>
            </a:endParaRPr>
          </a:p>
        </p:txBody>
      </p:sp>
      <p:sp>
        <p:nvSpPr>
          <p:cNvPr id="324" name="Google Shape;324;p49"/>
          <p:cNvSpPr/>
          <p:nvPr/>
        </p:nvSpPr>
        <p:spPr>
          <a:xfrm>
            <a:off x="441538" y="1208195"/>
            <a:ext cx="10766374" cy="1421887"/>
          </a:xfrm>
          <a:prstGeom prst="rect">
            <a:avLst/>
          </a:prstGeom>
          <a:noFill/>
          <a:ln>
            <a:noFill/>
          </a:ln>
        </p:spPr>
        <p:txBody>
          <a:bodyPr spcFirstLastPara="1" wrap="square" lIns="91425" tIns="45700" rIns="91425" bIns="45700" anchor="t" anchorCtr="0">
            <a:spAutoFit/>
          </a:bodyPr>
          <a:lstStyle/>
          <a:p>
            <a:pPr marL="342900" marR="0" lvl="0" indent="-342900" algn="l" rtl="0">
              <a:lnSpc>
                <a:spcPct val="120000"/>
              </a:lnSpc>
              <a:spcBef>
                <a:spcPts val="0"/>
              </a:spcBef>
              <a:spcAft>
                <a:spcPts val="0"/>
              </a:spcAft>
              <a:buClr>
                <a:srgbClr val="000000"/>
              </a:buClr>
              <a:buSzPts val="2400"/>
              <a:buFont typeface="Noto Sans Symbols"/>
              <a:buChar char="◆"/>
            </a:pPr>
            <a:r>
              <a:rPr lang="zh-TW" sz="2400" b="0" i="0" u="none" strike="noStrike" cap="none">
                <a:solidFill>
                  <a:schemeClr val="dk1"/>
                </a:solidFill>
                <a:latin typeface="Microsoft JhengHei"/>
                <a:ea typeface="Microsoft JhengHei"/>
                <a:cs typeface="Microsoft JhengHei"/>
                <a:sym typeface="Microsoft JhengHei"/>
              </a:rPr>
              <a:t>女性參與者在尋路方面的平均花費是男性的 1.4 倍（女性：男性 =  91.4：66.6）</a:t>
            </a:r>
            <a:endParaRPr sz="2400" b="0" i="0" u="none" strike="noStrike" cap="none">
              <a:solidFill>
                <a:schemeClr val="dk1"/>
              </a:solidFill>
              <a:latin typeface="Microsoft JhengHei"/>
              <a:ea typeface="Microsoft JhengHei"/>
              <a:cs typeface="Microsoft JhengHei"/>
              <a:sym typeface="Microsoft JhengHei"/>
            </a:endParaRPr>
          </a:p>
          <a:p>
            <a:pPr marL="342900" marR="0" lvl="0" indent="-342900" algn="l" rtl="0">
              <a:lnSpc>
                <a:spcPct val="120000"/>
              </a:lnSpc>
              <a:spcBef>
                <a:spcPts val="0"/>
              </a:spcBef>
              <a:spcAft>
                <a:spcPts val="0"/>
              </a:spcAft>
              <a:buClr>
                <a:srgbClr val="000000"/>
              </a:buClr>
              <a:buSzPts val="2400"/>
              <a:buFont typeface="Noto Sans Symbols"/>
              <a:buChar char="◆"/>
            </a:pPr>
            <a:r>
              <a:rPr lang="zh-TW" sz="2400" b="0" i="0" u="none" strike="noStrike" cap="none">
                <a:solidFill>
                  <a:srgbClr val="000000"/>
                </a:solidFill>
                <a:latin typeface="Arial"/>
                <a:ea typeface="Arial"/>
                <a:cs typeface="Arial"/>
                <a:sym typeface="Arial"/>
              </a:rPr>
              <a:t>非專業人士平均花費花費的時間是專業人士的 1.05 倍</a:t>
            </a:r>
            <a:endParaRPr sz="2400" b="0" i="0" u="none" strike="noStrike" cap="none">
              <a:solidFill>
                <a:schemeClr val="dk1"/>
              </a:solidFill>
              <a:latin typeface="Microsoft JhengHei"/>
              <a:ea typeface="Microsoft JhengHei"/>
              <a:cs typeface="Microsoft JhengHei"/>
              <a:sym typeface="Microsoft JhengHei"/>
            </a:endParaRPr>
          </a:p>
        </p:txBody>
      </p:sp>
      <p:graphicFrame>
        <p:nvGraphicFramePr>
          <p:cNvPr id="325" name="Google Shape;325;p49"/>
          <p:cNvGraphicFramePr/>
          <p:nvPr/>
        </p:nvGraphicFramePr>
        <p:xfrm>
          <a:off x="947777" y="4100369"/>
          <a:ext cx="3000000" cy="3000000"/>
        </p:xfrm>
        <a:graphic>
          <a:graphicData uri="http://schemas.openxmlformats.org/drawingml/2006/table">
            <a:tbl>
              <a:tblPr>
                <a:noFill/>
                <a:tableStyleId>{7D96AA0C-704B-4ECF-A939-0FA57DF6880E}</a:tableStyleId>
              </a:tblPr>
              <a:tblGrid>
                <a:gridCol w="1632850">
                  <a:extLst>
                    <a:ext uri="{9D8B030D-6E8A-4147-A177-3AD203B41FA5}">
                      <a16:colId xmlns:a16="http://schemas.microsoft.com/office/drawing/2014/main" val="20000"/>
                    </a:ext>
                  </a:extLst>
                </a:gridCol>
                <a:gridCol w="1099150">
                  <a:extLst>
                    <a:ext uri="{9D8B030D-6E8A-4147-A177-3AD203B41FA5}">
                      <a16:colId xmlns:a16="http://schemas.microsoft.com/office/drawing/2014/main" val="20001"/>
                    </a:ext>
                  </a:extLst>
                </a:gridCol>
                <a:gridCol w="1099150">
                  <a:extLst>
                    <a:ext uri="{9D8B030D-6E8A-4147-A177-3AD203B41FA5}">
                      <a16:colId xmlns:a16="http://schemas.microsoft.com/office/drawing/2014/main" val="20002"/>
                    </a:ext>
                  </a:extLst>
                </a:gridCol>
                <a:gridCol w="1654675">
                  <a:extLst>
                    <a:ext uri="{9D8B030D-6E8A-4147-A177-3AD203B41FA5}">
                      <a16:colId xmlns:a16="http://schemas.microsoft.com/office/drawing/2014/main" val="20003"/>
                    </a:ext>
                  </a:extLst>
                </a:gridCol>
                <a:gridCol w="1303650">
                  <a:extLst>
                    <a:ext uri="{9D8B030D-6E8A-4147-A177-3AD203B41FA5}">
                      <a16:colId xmlns:a16="http://schemas.microsoft.com/office/drawing/2014/main" val="20004"/>
                    </a:ext>
                  </a:extLst>
                </a:gridCol>
                <a:gridCol w="2747300">
                  <a:extLst>
                    <a:ext uri="{9D8B030D-6E8A-4147-A177-3AD203B41FA5}">
                      <a16:colId xmlns:a16="http://schemas.microsoft.com/office/drawing/2014/main" val="20005"/>
                    </a:ext>
                  </a:extLst>
                </a:gridCol>
              </a:tblGrid>
              <a:tr h="658650">
                <a:tc>
                  <a:txBody>
                    <a:bodyPr/>
                    <a:lstStyle/>
                    <a:p>
                      <a:pPr marL="0" marR="0" lvl="0" indent="0" algn="l" rtl="0">
                        <a:lnSpc>
                          <a:spcPct val="100000"/>
                        </a:lnSpc>
                        <a:spcBef>
                          <a:spcPts val="0"/>
                        </a:spcBef>
                        <a:spcAft>
                          <a:spcPts val="0"/>
                        </a:spcAft>
                        <a:buClr>
                          <a:srgbClr val="000000"/>
                        </a:buClr>
                        <a:buSzPts val="1200"/>
                        <a:buFont typeface="Arial"/>
                        <a:buNone/>
                      </a:pPr>
                      <a:endParaRPr sz="1200" u="none" strike="noStrike" cap="none">
                        <a:latin typeface="Times New Roman"/>
                        <a:ea typeface="Times New Roman"/>
                        <a:cs typeface="Times New Roman"/>
                        <a:sym typeface="Times New Roman"/>
                      </a:endParaRPr>
                    </a:p>
                  </a:txBody>
                  <a:tcPr marL="38100" marR="38100" marT="38100" marB="381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D8D8D8"/>
                    </a:solidFill>
                  </a:tcPr>
                </a:tc>
                <a:tc>
                  <a:txBody>
                    <a:bodyPr/>
                    <a:lstStyle/>
                    <a:p>
                      <a:pPr marL="0" marR="0" lvl="0" indent="0" algn="l" rtl="0">
                        <a:lnSpc>
                          <a:spcPct val="100000"/>
                        </a:lnSpc>
                        <a:spcBef>
                          <a:spcPts val="0"/>
                        </a:spcBef>
                        <a:spcAft>
                          <a:spcPts val="0"/>
                        </a:spcAft>
                        <a:buClr>
                          <a:srgbClr val="000000"/>
                        </a:buClr>
                        <a:buSzPts val="1800"/>
                        <a:buFont typeface="Arial"/>
                        <a:buNone/>
                      </a:pPr>
                      <a:r>
                        <a:rPr lang="zh-TW" sz="1800" b="1" u="none" strike="noStrike" cap="none">
                          <a:latin typeface="Times New Roman"/>
                          <a:ea typeface="Times New Roman"/>
                          <a:cs typeface="Times New Roman"/>
                          <a:sym typeface="Times New Roman"/>
                        </a:rPr>
                        <a:t>Male (s)</a:t>
                      </a:r>
                      <a:endParaRPr sz="1200" u="none" strike="noStrike" cap="none">
                        <a:latin typeface="Times New Roman"/>
                        <a:ea typeface="Times New Roman"/>
                        <a:cs typeface="Times New Roman"/>
                        <a:sym typeface="Times New Roman"/>
                      </a:endParaRPr>
                    </a:p>
                  </a:txBody>
                  <a:tcPr marL="38100" marR="38100" marT="38100" marB="381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D8D8D8"/>
                    </a:solidFill>
                  </a:tcPr>
                </a:tc>
                <a:tc>
                  <a:txBody>
                    <a:bodyPr/>
                    <a:lstStyle/>
                    <a:p>
                      <a:pPr marL="0" marR="0" lvl="0" indent="0" algn="l" rtl="0">
                        <a:lnSpc>
                          <a:spcPct val="100000"/>
                        </a:lnSpc>
                        <a:spcBef>
                          <a:spcPts val="0"/>
                        </a:spcBef>
                        <a:spcAft>
                          <a:spcPts val="0"/>
                        </a:spcAft>
                        <a:buClr>
                          <a:srgbClr val="000000"/>
                        </a:buClr>
                        <a:buSzPts val="1800"/>
                        <a:buFont typeface="Arial"/>
                        <a:buNone/>
                      </a:pPr>
                      <a:r>
                        <a:rPr lang="zh-TW" sz="1800" b="1" u="none" strike="noStrike" cap="none">
                          <a:latin typeface="Times New Roman"/>
                          <a:ea typeface="Times New Roman"/>
                          <a:cs typeface="Times New Roman"/>
                          <a:sym typeface="Times New Roman"/>
                        </a:rPr>
                        <a:t>Female (s)</a:t>
                      </a:r>
                      <a:endParaRPr sz="1200" u="none" strike="noStrike" cap="none">
                        <a:latin typeface="Times New Roman"/>
                        <a:ea typeface="Times New Roman"/>
                        <a:cs typeface="Times New Roman"/>
                        <a:sym typeface="Times New Roman"/>
                      </a:endParaRPr>
                    </a:p>
                  </a:txBody>
                  <a:tcPr marL="38100" marR="38100" marT="38100" marB="381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D8D8D8"/>
                    </a:solidFill>
                  </a:tcPr>
                </a:tc>
                <a:tc>
                  <a:txBody>
                    <a:bodyPr/>
                    <a:lstStyle/>
                    <a:p>
                      <a:pPr marL="0" marR="0" lvl="0" indent="0" algn="l" rtl="0">
                        <a:lnSpc>
                          <a:spcPct val="100000"/>
                        </a:lnSpc>
                        <a:spcBef>
                          <a:spcPts val="0"/>
                        </a:spcBef>
                        <a:spcAft>
                          <a:spcPts val="0"/>
                        </a:spcAft>
                        <a:buClr>
                          <a:srgbClr val="000000"/>
                        </a:buClr>
                        <a:buSzPts val="1800"/>
                        <a:buFont typeface="Arial"/>
                        <a:buNone/>
                      </a:pPr>
                      <a:r>
                        <a:rPr lang="zh-TW" sz="1800" b="1" u="none" strike="noStrike" cap="none">
                          <a:latin typeface="Times New Roman"/>
                          <a:ea typeface="Times New Roman"/>
                          <a:cs typeface="Times New Roman"/>
                          <a:sym typeface="Times New Roman"/>
                        </a:rPr>
                        <a:t>Professional (s)</a:t>
                      </a:r>
                      <a:endParaRPr sz="1200" u="none" strike="noStrike" cap="none">
                        <a:latin typeface="Times New Roman"/>
                        <a:ea typeface="Times New Roman"/>
                        <a:cs typeface="Times New Roman"/>
                        <a:sym typeface="Times New Roman"/>
                      </a:endParaRPr>
                    </a:p>
                  </a:txBody>
                  <a:tcPr marL="38100" marR="38100" marT="38100" marB="381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D8D8D8"/>
                    </a:solidFill>
                  </a:tcPr>
                </a:tc>
                <a:tc>
                  <a:txBody>
                    <a:bodyPr/>
                    <a:lstStyle/>
                    <a:p>
                      <a:pPr marL="0" marR="0" lvl="0" indent="0" algn="l" rtl="0">
                        <a:lnSpc>
                          <a:spcPct val="100000"/>
                        </a:lnSpc>
                        <a:spcBef>
                          <a:spcPts val="0"/>
                        </a:spcBef>
                        <a:spcAft>
                          <a:spcPts val="0"/>
                        </a:spcAft>
                        <a:buClr>
                          <a:srgbClr val="000000"/>
                        </a:buClr>
                        <a:buSzPts val="1800"/>
                        <a:buFont typeface="Arial"/>
                        <a:buNone/>
                      </a:pPr>
                      <a:r>
                        <a:rPr lang="zh-TW" sz="1800" b="1" u="none" strike="noStrike" cap="none">
                          <a:latin typeface="Times New Roman"/>
                          <a:ea typeface="Times New Roman"/>
                          <a:cs typeface="Times New Roman"/>
                          <a:sym typeface="Times New Roman"/>
                        </a:rPr>
                        <a:t>Non-professional (s)</a:t>
                      </a:r>
                      <a:endParaRPr sz="1200" u="none" strike="noStrike" cap="none">
                        <a:latin typeface="Times New Roman"/>
                        <a:ea typeface="Times New Roman"/>
                        <a:cs typeface="Times New Roman"/>
                        <a:sym typeface="Times New Roman"/>
                      </a:endParaRPr>
                    </a:p>
                  </a:txBody>
                  <a:tcPr marL="38100" marR="38100" marT="38100" marB="381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D8D8D8"/>
                    </a:solidFill>
                  </a:tcPr>
                </a:tc>
                <a:tc>
                  <a:txBody>
                    <a:bodyPr/>
                    <a:lstStyle/>
                    <a:p>
                      <a:pPr marL="0" marR="0" lvl="0" indent="0" algn="l" rtl="0">
                        <a:lnSpc>
                          <a:spcPct val="100000"/>
                        </a:lnSpc>
                        <a:spcBef>
                          <a:spcPts val="0"/>
                        </a:spcBef>
                        <a:spcAft>
                          <a:spcPts val="0"/>
                        </a:spcAft>
                        <a:buClr>
                          <a:srgbClr val="000000"/>
                        </a:buClr>
                        <a:buSzPts val="1800"/>
                        <a:buFont typeface="Arial"/>
                        <a:buNone/>
                      </a:pPr>
                      <a:r>
                        <a:rPr lang="zh-TW" sz="1800" b="1" u="none" strike="noStrike" cap="none">
                          <a:latin typeface="Times New Roman"/>
                          <a:ea typeface="Times New Roman"/>
                          <a:cs typeface="Times New Roman"/>
                          <a:sym typeface="Times New Roman"/>
                        </a:rPr>
                        <a:t>Average time (s)</a:t>
                      </a:r>
                      <a:endParaRPr sz="1200" u="none" strike="noStrike" cap="none">
                        <a:latin typeface="Times New Roman"/>
                        <a:ea typeface="Times New Roman"/>
                        <a:cs typeface="Times New Roman"/>
                        <a:sym typeface="Times New Roman"/>
                      </a:endParaRPr>
                    </a:p>
                  </a:txBody>
                  <a:tcPr marL="38100" marR="38100" marT="38100" marB="381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D8D8D8"/>
                    </a:solidFill>
                  </a:tcPr>
                </a:tc>
                <a:extLst>
                  <a:ext uri="{0D108BD9-81ED-4DB2-BD59-A6C34878D82A}">
                    <a16:rowId xmlns:a16="http://schemas.microsoft.com/office/drawing/2014/main" val="10000"/>
                  </a:ext>
                </a:extLst>
              </a:tr>
              <a:tr h="342500">
                <a:tc>
                  <a:txBody>
                    <a:bodyPr/>
                    <a:lstStyle/>
                    <a:p>
                      <a:pPr marL="0" marR="0" lvl="0" indent="0" algn="l" rtl="0">
                        <a:lnSpc>
                          <a:spcPct val="100000"/>
                        </a:lnSpc>
                        <a:spcBef>
                          <a:spcPts val="0"/>
                        </a:spcBef>
                        <a:spcAft>
                          <a:spcPts val="0"/>
                        </a:spcAft>
                        <a:buClr>
                          <a:srgbClr val="000000"/>
                        </a:buClr>
                        <a:buSzPts val="1800"/>
                        <a:buFont typeface="Arial"/>
                        <a:buNone/>
                      </a:pPr>
                      <a:r>
                        <a:rPr lang="zh-TW" sz="1800" u="none" strike="noStrike" cap="none">
                          <a:latin typeface="Times New Roman"/>
                          <a:ea typeface="Times New Roman"/>
                          <a:cs typeface="Times New Roman"/>
                          <a:sym typeface="Times New Roman"/>
                        </a:rPr>
                        <a:t>No sign</a:t>
                      </a:r>
                      <a:endParaRPr sz="1200" u="none" strike="noStrike" cap="none">
                        <a:latin typeface="Times New Roman"/>
                        <a:ea typeface="Times New Roman"/>
                        <a:cs typeface="Times New Roman"/>
                        <a:sym typeface="Times New Roman"/>
                      </a:endParaRPr>
                    </a:p>
                  </a:txBody>
                  <a:tcPr marL="38100" marR="38100" marT="38100" marB="381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D8D8D8"/>
                    </a:solidFill>
                  </a:tcPr>
                </a:tc>
                <a:tc>
                  <a:txBody>
                    <a:bodyPr/>
                    <a:lstStyle/>
                    <a:p>
                      <a:pPr marL="0" marR="0" lvl="0" indent="0" algn="l" rtl="0">
                        <a:lnSpc>
                          <a:spcPct val="100000"/>
                        </a:lnSpc>
                        <a:spcBef>
                          <a:spcPts val="0"/>
                        </a:spcBef>
                        <a:spcAft>
                          <a:spcPts val="0"/>
                        </a:spcAft>
                        <a:buClr>
                          <a:srgbClr val="000000"/>
                        </a:buClr>
                        <a:buSzPts val="1800"/>
                        <a:buFont typeface="Arial"/>
                        <a:buNone/>
                      </a:pPr>
                      <a:r>
                        <a:rPr lang="zh-TW" sz="1800" u="none" strike="noStrike" cap="none">
                          <a:latin typeface="Times New Roman"/>
                          <a:ea typeface="Times New Roman"/>
                          <a:cs typeface="Times New Roman"/>
                          <a:sym typeface="Times New Roman"/>
                        </a:rPr>
                        <a:t>102.3</a:t>
                      </a:r>
                      <a:endParaRPr sz="1200" u="none" strike="noStrike" cap="none">
                        <a:latin typeface="Times New Roman"/>
                        <a:ea typeface="Times New Roman"/>
                        <a:cs typeface="Times New Roman"/>
                        <a:sym typeface="Times New Roman"/>
                      </a:endParaRPr>
                    </a:p>
                  </a:txBody>
                  <a:tcPr marL="38100" marR="38100" marT="38100" marB="381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D8D8D8"/>
                    </a:solidFill>
                  </a:tcPr>
                </a:tc>
                <a:tc>
                  <a:txBody>
                    <a:bodyPr/>
                    <a:lstStyle/>
                    <a:p>
                      <a:pPr marL="0" marR="0" lvl="0" indent="0" algn="l" rtl="0">
                        <a:lnSpc>
                          <a:spcPct val="100000"/>
                        </a:lnSpc>
                        <a:spcBef>
                          <a:spcPts val="0"/>
                        </a:spcBef>
                        <a:spcAft>
                          <a:spcPts val="0"/>
                        </a:spcAft>
                        <a:buClr>
                          <a:srgbClr val="000000"/>
                        </a:buClr>
                        <a:buSzPts val="1800"/>
                        <a:buFont typeface="Arial"/>
                        <a:buNone/>
                      </a:pPr>
                      <a:r>
                        <a:rPr lang="zh-TW" sz="1800" u="none" strike="noStrike" cap="none">
                          <a:solidFill>
                            <a:srgbClr val="C55A11"/>
                          </a:solidFill>
                          <a:latin typeface="Times New Roman"/>
                          <a:ea typeface="Times New Roman"/>
                          <a:cs typeface="Times New Roman"/>
                          <a:sym typeface="Times New Roman"/>
                        </a:rPr>
                        <a:t>158.6</a:t>
                      </a:r>
                      <a:endParaRPr sz="1200" u="none" strike="noStrike" cap="none">
                        <a:solidFill>
                          <a:srgbClr val="C55A11"/>
                        </a:solidFill>
                        <a:latin typeface="Times New Roman"/>
                        <a:ea typeface="Times New Roman"/>
                        <a:cs typeface="Times New Roman"/>
                        <a:sym typeface="Times New Roman"/>
                      </a:endParaRPr>
                    </a:p>
                  </a:txBody>
                  <a:tcPr marL="38100" marR="38100" marT="38100" marB="381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D8D8D8"/>
                    </a:solidFill>
                  </a:tcPr>
                </a:tc>
                <a:tc>
                  <a:txBody>
                    <a:bodyPr/>
                    <a:lstStyle/>
                    <a:p>
                      <a:pPr marL="0" marR="0" lvl="0" indent="0" algn="l" rtl="0">
                        <a:lnSpc>
                          <a:spcPct val="100000"/>
                        </a:lnSpc>
                        <a:spcBef>
                          <a:spcPts val="0"/>
                        </a:spcBef>
                        <a:spcAft>
                          <a:spcPts val="0"/>
                        </a:spcAft>
                        <a:buClr>
                          <a:srgbClr val="000000"/>
                        </a:buClr>
                        <a:buSzPts val="1800"/>
                        <a:buFont typeface="Arial"/>
                        <a:buNone/>
                      </a:pPr>
                      <a:r>
                        <a:rPr lang="zh-TW" sz="1800" u="none" strike="noStrike" cap="none">
                          <a:latin typeface="Times New Roman"/>
                          <a:ea typeface="Times New Roman"/>
                          <a:cs typeface="Times New Roman"/>
                          <a:sym typeface="Times New Roman"/>
                        </a:rPr>
                        <a:t>121.3</a:t>
                      </a:r>
                      <a:endParaRPr sz="1200" u="none" strike="noStrike" cap="none">
                        <a:latin typeface="Times New Roman"/>
                        <a:ea typeface="Times New Roman"/>
                        <a:cs typeface="Times New Roman"/>
                        <a:sym typeface="Times New Roman"/>
                      </a:endParaRPr>
                    </a:p>
                  </a:txBody>
                  <a:tcPr marL="38100" marR="38100" marT="38100" marB="381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D8D8D8"/>
                    </a:solidFill>
                  </a:tcPr>
                </a:tc>
                <a:tc>
                  <a:txBody>
                    <a:bodyPr/>
                    <a:lstStyle/>
                    <a:p>
                      <a:pPr marL="0" marR="0" lvl="0" indent="0" algn="l" rtl="0">
                        <a:lnSpc>
                          <a:spcPct val="100000"/>
                        </a:lnSpc>
                        <a:spcBef>
                          <a:spcPts val="0"/>
                        </a:spcBef>
                        <a:spcAft>
                          <a:spcPts val="0"/>
                        </a:spcAft>
                        <a:buClr>
                          <a:srgbClr val="000000"/>
                        </a:buClr>
                        <a:buSzPts val="1800"/>
                        <a:buFont typeface="Arial"/>
                        <a:buNone/>
                      </a:pPr>
                      <a:r>
                        <a:rPr lang="zh-TW" sz="1800" u="none" strike="noStrike" cap="none">
                          <a:latin typeface="Times New Roman"/>
                          <a:ea typeface="Times New Roman"/>
                          <a:cs typeface="Times New Roman"/>
                          <a:sym typeface="Times New Roman"/>
                        </a:rPr>
                        <a:t>124.7</a:t>
                      </a:r>
                      <a:endParaRPr sz="1200" u="none" strike="noStrike" cap="none">
                        <a:latin typeface="Times New Roman"/>
                        <a:ea typeface="Times New Roman"/>
                        <a:cs typeface="Times New Roman"/>
                        <a:sym typeface="Times New Roman"/>
                      </a:endParaRPr>
                    </a:p>
                  </a:txBody>
                  <a:tcPr marL="38100" marR="38100" marT="38100" marB="381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D8D8D8"/>
                    </a:solidFill>
                  </a:tcPr>
                </a:tc>
                <a:tc>
                  <a:txBody>
                    <a:bodyPr/>
                    <a:lstStyle/>
                    <a:p>
                      <a:pPr marL="0" marR="0" lvl="0" indent="0" algn="l" rtl="0">
                        <a:lnSpc>
                          <a:spcPct val="100000"/>
                        </a:lnSpc>
                        <a:spcBef>
                          <a:spcPts val="0"/>
                        </a:spcBef>
                        <a:spcAft>
                          <a:spcPts val="0"/>
                        </a:spcAft>
                        <a:buClr>
                          <a:srgbClr val="000000"/>
                        </a:buClr>
                        <a:buSzPts val="1800"/>
                        <a:buFont typeface="Arial"/>
                        <a:buNone/>
                      </a:pPr>
                      <a:r>
                        <a:rPr lang="zh-TW" sz="1800" u="none" strike="noStrike" cap="none">
                          <a:latin typeface="Times New Roman"/>
                          <a:ea typeface="Times New Roman"/>
                          <a:cs typeface="Times New Roman"/>
                          <a:sym typeface="Times New Roman"/>
                        </a:rPr>
                        <a:t>123.8</a:t>
                      </a:r>
                      <a:endParaRPr sz="1200" u="none" strike="noStrike" cap="none">
                        <a:latin typeface="Times New Roman"/>
                        <a:ea typeface="Times New Roman"/>
                        <a:cs typeface="Times New Roman"/>
                        <a:sym typeface="Times New Roman"/>
                      </a:endParaRPr>
                    </a:p>
                  </a:txBody>
                  <a:tcPr marL="38100" marR="38100" marT="38100" marB="381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D8D8D8"/>
                    </a:solidFill>
                  </a:tcPr>
                </a:tc>
                <a:extLst>
                  <a:ext uri="{0D108BD9-81ED-4DB2-BD59-A6C34878D82A}">
                    <a16:rowId xmlns:a16="http://schemas.microsoft.com/office/drawing/2014/main" val="10001"/>
                  </a:ext>
                </a:extLst>
              </a:tr>
              <a:tr h="342500">
                <a:tc>
                  <a:txBody>
                    <a:bodyPr/>
                    <a:lstStyle/>
                    <a:p>
                      <a:pPr marL="0" marR="0" lvl="0" indent="0" algn="l" rtl="0">
                        <a:lnSpc>
                          <a:spcPct val="100000"/>
                        </a:lnSpc>
                        <a:spcBef>
                          <a:spcPts val="0"/>
                        </a:spcBef>
                        <a:spcAft>
                          <a:spcPts val="0"/>
                        </a:spcAft>
                        <a:buClr>
                          <a:srgbClr val="000000"/>
                        </a:buClr>
                        <a:buSzPts val="1800"/>
                        <a:buFont typeface="Arial"/>
                        <a:buNone/>
                      </a:pPr>
                      <a:r>
                        <a:rPr lang="zh-TW" sz="1800" u="none" strike="noStrike" cap="none">
                          <a:latin typeface="Times New Roman"/>
                          <a:ea typeface="Times New Roman"/>
                          <a:cs typeface="Times New Roman"/>
                          <a:sym typeface="Times New Roman"/>
                        </a:rPr>
                        <a:t>New sign</a:t>
                      </a:r>
                      <a:endParaRPr sz="1200" u="none" strike="noStrike" cap="none">
                        <a:latin typeface="Times New Roman"/>
                        <a:ea typeface="Times New Roman"/>
                        <a:cs typeface="Times New Roman"/>
                        <a:sym typeface="Times New Roman"/>
                      </a:endParaRPr>
                    </a:p>
                  </a:txBody>
                  <a:tcPr marL="38100" marR="38100" marT="38100" marB="381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D8D8D8"/>
                    </a:solidFill>
                  </a:tcPr>
                </a:tc>
                <a:tc>
                  <a:txBody>
                    <a:bodyPr/>
                    <a:lstStyle/>
                    <a:p>
                      <a:pPr marL="0" marR="0" lvl="0" indent="0" algn="l" rtl="0">
                        <a:lnSpc>
                          <a:spcPct val="100000"/>
                        </a:lnSpc>
                        <a:spcBef>
                          <a:spcPts val="0"/>
                        </a:spcBef>
                        <a:spcAft>
                          <a:spcPts val="0"/>
                        </a:spcAft>
                        <a:buClr>
                          <a:srgbClr val="000000"/>
                        </a:buClr>
                        <a:buSzPts val="1800"/>
                        <a:buFont typeface="Arial"/>
                        <a:buNone/>
                      </a:pPr>
                      <a:r>
                        <a:rPr lang="zh-TW" sz="1800" u="none" strike="noStrike" cap="none">
                          <a:latin typeface="Times New Roman"/>
                          <a:ea typeface="Times New Roman"/>
                          <a:cs typeface="Times New Roman"/>
                          <a:sym typeface="Times New Roman"/>
                        </a:rPr>
                        <a:t>60.1</a:t>
                      </a:r>
                      <a:endParaRPr sz="1200" u="none" strike="noStrike" cap="none">
                        <a:latin typeface="Times New Roman"/>
                        <a:ea typeface="Times New Roman"/>
                        <a:cs typeface="Times New Roman"/>
                        <a:sym typeface="Times New Roman"/>
                      </a:endParaRPr>
                    </a:p>
                  </a:txBody>
                  <a:tcPr marL="38100" marR="38100" marT="38100" marB="381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D8D8D8"/>
                    </a:solidFill>
                  </a:tcPr>
                </a:tc>
                <a:tc>
                  <a:txBody>
                    <a:bodyPr/>
                    <a:lstStyle/>
                    <a:p>
                      <a:pPr marL="0" marR="0" lvl="0" indent="0" algn="l" rtl="0">
                        <a:lnSpc>
                          <a:spcPct val="100000"/>
                        </a:lnSpc>
                        <a:spcBef>
                          <a:spcPts val="0"/>
                        </a:spcBef>
                        <a:spcAft>
                          <a:spcPts val="0"/>
                        </a:spcAft>
                        <a:buClr>
                          <a:srgbClr val="000000"/>
                        </a:buClr>
                        <a:buSzPts val="1800"/>
                        <a:buFont typeface="Arial"/>
                        <a:buNone/>
                      </a:pPr>
                      <a:r>
                        <a:rPr lang="zh-TW" sz="1800" u="none" strike="noStrike" cap="none">
                          <a:solidFill>
                            <a:srgbClr val="C55A11"/>
                          </a:solidFill>
                          <a:latin typeface="Times New Roman"/>
                          <a:ea typeface="Times New Roman"/>
                          <a:cs typeface="Times New Roman"/>
                          <a:sym typeface="Times New Roman"/>
                        </a:rPr>
                        <a:t>130.5</a:t>
                      </a:r>
                      <a:endParaRPr sz="1200" u="none" strike="noStrike" cap="none">
                        <a:solidFill>
                          <a:srgbClr val="C55A11"/>
                        </a:solidFill>
                        <a:latin typeface="Times New Roman"/>
                        <a:ea typeface="Times New Roman"/>
                        <a:cs typeface="Times New Roman"/>
                        <a:sym typeface="Times New Roman"/>
                      </a:endParaRPr>
                    </a:p>
                  </a:txBody>
                  <a:tcPr marL="38100" marR="38100" marT="38100" marB="381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D8D8D8"/>
                    </a:solidFill>
                  </a:tcPr>
                </a:tc>
                <a:tc>
                  <a:txBody>
                    <a:bodyPr/>
                    <a:lstStyle/>
                    <a:p>
                      <a:pPr marL="0" marR="0" lvl="0" indent="0" algn="l" rtl="0">
                        <a:lnSpc>
                          <a:spcPct val="100000"/>
                        </a:lnSpc>
                        <a:spcBef>
                          <a:spcPts val="0"/>
                        </a:spcBef>
                        <a:spcAft>
                          <a:spcPts val="0"/>
                        </a:spcAft>
                        <a:buClr>
                          <a:srgbClr val="000000"/>
                        </a:buClr>
                        <a:buSzPts val="1800"/>
                        <a:buFont typeface="Arial"/>
                        <a:buNone/>
                      </a:pPr>
                      <a:r>
                        <a:rPr lang="zh-TW" sz="1800" u="none" strike="noStrike" cap="none">
                          <a:latin typeface="Times New Roman"/>
                          <a:ea typeface="Times New Roman"/>
                          <a:cs typeface="Times New Roman"/>
                          <a:sym typeface="Times New Roman"/>
                        </a:rPr>
                        <a:t>69.4</a:t>
                      </a:r>
                      <a:endParaRPr sz="1200" u="none" strike="noStrike" cap="none">
                        <a:latin typeface="Times New Roman"/>
                        <a:ea typeface="Times New Roman"/>
                        <a:cs typeface="Times New Roman"/>
                        <a:sym typeface="Times New Roman"/>
                      </a:endParaRPr>
                    </a:p>
                  </a:txBody>
                  <a:tcPr marL="38100" marR="38100" marT="38100" marB="381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D8D8D8"/>
                    </a:solidFill>
                  </a:tcPr>
                </a:tc>
                <a:tc>
                  <a:txBody>
                    <a:bodyPr/>
                    <a:lstStyle/>
                    <a:p>
                      <a:pPr marL="0" marR="0" lvl="0" indent="0" algn="l" rtl="0">
                        <a:lnSpc>
                          <a:spcPct val="100000"/>
                        </a:lnSpc>
                        <a:spcBef>
                          <a:spcPts val="0"/>
                        </a:spcBef>
                        <a:spcAft>
                          <a:spcPts val="0"/>
                        </a:spcAft>
                        <a:buClr>
                          <a:srgbClr val="000000"/>
                        </a:buClr>
                        <a:buSzPts val="1800"/>
                        <a:buFont typeface="Arial"/>
                        <a:buNone/>
                      </a:pPr>
                      <a:r>
                        <a:rPr lang="zh-TW" sz="1800" u="none" strike="noStrike" cap="none">
                          <a:latin typeface="Times New Roman"/>
                          <a:ea typeface="Times New Roman"/>
                          <a:cs typeface="Times New Roman"/>
                          <a:sym typeface="Times New Roman"/>
                        </a:rPr>
                        <a:t>91.3</a:t>
                      </a:r>
                      <a:endParaRPr sz="1200" u="none" strike="noStrike" cap="none">
                        <a:latin typeface="Times New Roman"/>
                        <a:ea typeface="Times New Roman"/>
                        <a:cs typeface="Times New Roman"/>
                        <a:sym typeface="Times New Roman"/>
                      </a:endParaRPr>
                    </a:p>
                  </a:txBody>
                  <a:tcPr marL="38100" marR="38100" marT="38100" marB="381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D8D8D8"/>
                    </a:solidFill>
                  </a:tcPr>
                </a:tc>
                <a:tc>
                  <a:txBody>
                    <a:bodyPr/>
                    <a:lstStyle/>
                    <a:p>
                      <a:pPr marL="0" marR="0" lvl="0" indent="0" algn="l" rtl="0">
                        <a:lnSpc>
                          <a:spcPct val="100000"/>
                        </a:lnSpc>
                        <a:spcBef>
                          <a:spcPts val="0"/>
                        </a:spcBef>
                        <a:spcAft>
                          <a:spcPts val="0"/>
                        </a:spcAft>
                        <a:buClr>
                          <a:srgbClr val="000000"/>
                        </a:buClr>
                        <a:buSzPts val="1800"/>
                        <a:buFont typeface="Arial"/>
                        <a:buNone/>
                      </a:pPr>
                      <a:r>
                        <a:rPr lang="zh-TW" sz="1800" u="none" strike="noStrike" cap="none">
                          <a:latin typeface="Times New Roman"/>
                          <a:ea typeface="Times New Roman"/>
                          <a:cs typeface="Times New Roman"/>
                          <a:sym typeface="Times New Roman"/>
                        </a:rPr>
                        <a:t>84.8</a:t>
                      </a:r>
                      <a:endParaRPr sz="1200" u="none" strike="noStrike" cap="none">
                        <a:latin typeface="Times New Roman"/>
                        <a:ea typeface="Times New Roman"/>
                        <a:cs typeface="Times New Roman"/>
                        <a:sym typeface="Times New Roman"/>
                      </a:endParaRPr>
                    </a:p>
                  </a:txBody>
                  <a:tcPr marL="38100" marR="38100" marT="38100" marB="381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D8D8D8"/>
                    </a:solidFill>
                  </a:tcPr>
                </a:tc>
                <a:extLst>
                  <a:ext uri="{0D108BD9-81ED-4DB2-BD59-A6C34878D82A}">
                    <a16:rowId xmlns:a16="http://schemas.microsoft.com/office/drawing/2014/main" val="10002"/>
                  </a:ext>
                </a:extLst>
              </a:tr>
              <a:tr h="342500">
                <a:tc>
                  <a:txBody>
                    <a:bodyPr/>
                    <a:lstStyle/>
                    <a:p>
                      <a:pPr marL="0" marR="0" lvl="0" indent="0" algn="l" rtl="0">
                        <a:lnSpc>
                          <a:spcPct val="100000"/>
                        </a:lnSpc>
                        <a:spcBef>
                          <a:spcPts val="0"/>
                        </a:spcBef>
                        <a:spcAft>
                          <a:spcPts val="0"/>
                        </a:spcAft>
                        <a:buClr>
                          <a:srgbClr val="000000"/>
                        </a:buClr>
                        <a:buSzPts val="1800"/>
                        <a:buFont typeface="Arial"/>
                        <a:buNone/>
                      </a:pPr>
                      <a:r>
                        <a:rPr lang="zh-TW" sz="1800" u="none" strike="noStrike" cap="none">
                          <a:latin typeface="Times New Roman"/>
                          <a:ea typeface="Times New Roman"/>
                          <a:cs typeface="Times New Roman"/>
                          <a:sym typeface="Times New Roman"/>
                        </a:rPr>
                        <a:t>Old sign</a:t>
                      </a:r>
                      <a:endParaRPr sz="1200" u="none" strike="noStrike" cap="none">
                        <a:latin typeface="Times New Roman"/>
                        <a:ea typeface="Times New Roman"/>
                        <a:cs typeface="Times New Roman"/>
                        <a:sym typeface="Times New Roman"/>
                      </a:endParaRPr>
                    </a:p>
                  </a:txBody>
                  <a:tcPr marL="38100" marR="38100" marT="38100" marB="381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D8D8D8"/>
                    </a:solidFill>
                  </a:tcPr>
                </a:tc>
                <a:tc>
                  <a:txBody>
                    <a:bodyPr/>
                    <a:lstStyle/>
                    <a:p>
                      <a:pPr marL="0" marR="0" lvl="0" indent="0" algn="l" rtl="0">
                        <a:lnSpc>
                          <a:spcPct val="100000"/>
                        </a:lnSpc>
                        <a:spcBef>
                          <a:spcPts val="0"/>
                        </a:spcBef>
                        <a:spcAft>
                          <a:spcPts val="0"/>
                        </a:spcAft>
                        <a:buClr>
                          <a:srgbClr val="000000"/>
                        </a:buClr>
                        <a:buSzPts val="1800"/>
                        <a:buFont typeface="Arial"/>
                        <a:buNone/>
                      </a:pPr>
                      <a:r>
                        <a:rPr lang="zh-TW" sz="1800" u="none" strike="noStrike" cap="none">
                          <a:latin typeface="Times New Roman"/>
                          <a:ea typeface="Times New Roman"/>
                          <a:cs typeface="Times New Roman"/>
                          <a:sym typeface="Times New Roman"/>
                        </a:rPr>
                        <a:t>66.6</a:t>
                      </a:r>
                      <a:endParaRPr sz="1200" u="none" strike="noStrike" cap="none">
                        <a:latin typeface="Times New Roman"/>
                        <a:ea typeface="Times New Roman"/>
                        <a:cs typeface="Times New Roman"/>
                        <a:sym typeface="Times New Roman"/>
                      </a:endParaRPr>
                    </a:p>
                  </a:txBody>
                  <a:tcPr marL="38100" marR="38100" marT="38100" marB="381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D8D8D8"/>
                    </a:solidFill>
                  </a:tcPr>
                </a:tc>
                <a:tc>
                  <a:txBody>
                    <a:bodyPr/>
                    <a:lstStyle/>
                    <a:p>
                      <a:pPr marL="0" marR="0" lvl="0" indent="0" algn="l" rtl="0">
                        <a:lnSpc>
                          <a:spcPct val="100000"/>
                        </a:lnSpc>
                        <a:spcBef>
                          <a:spcPts val="0"/>
                        </a:spcBef>
                        <a:spcAft>
                          <a:spcPts val="0"/>
                        </a:spcAft>
                        <a:buClr>
                          <a:srgbClr val="000000"/>
                        </a:buClr>
                        <a:buSzPts val="1800"/>
                        <a:buFont typeface="Arial"/>
                        <a:buNone/>
                      </a:pPr>
                      <a:r>
                        <a:rPr lang="zh-TW" sz="1800" u="none" strike="noStrike" cap="none">
                          <a:solidFill>
                            <a:srgbClr val="C55A11"/>
                          </a:solidFill>
                          <a:latin typeface="Times New Roman"/>
                          <a:ea typeface="Times New Roman"/>
                          <a:cs typeface="Times New Roman"/>
                          <a:sym typeface="Times New Roman"/>
                        </a:rPr>
                        <a:t>91.4</a:t>
                      </a:r>
                      <a:endParaRPr sz="1200" u="none" strike="noStrike" cap="none">
                        <a:solidFill>
                          <a:srgbClr val="C55A11"/>
                        </a:solidFill>
                        <a:latin typeface="Times New Roman"/>
                        <a:ea typeface="Times New Roman"/>
                        <a:cs typeface="Times New Roman"/>
                        <a:sym typeface="Times New Roman"/>
                      </a:endParaRPr>
                    </a:p>
                  </a:txBody>
                  <a:tcPr marL="38100" marR="38100" marT="38100" marB="381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D8D8D8"/>
                    </a:solidFill>
                  </a:tcPr>
                </a:tc>
                <a:tc>
                  <a:txBody>
                    <a:bodyPr/>
                    <a:lstStyle/>
                    <a:p>
                      <a:pPr marL="0" marR="0" lvl="0" indent="0" algn="l" rtl="0">
                        <a:lnSpc>
                          <a:spcPct val="100000"/>
                        </a:lnSpc>
                        <a:spcBef>
                          <a:spcPts val="0"/>
                        </a:spcBef>
                        <a:spcAft>
                          <a:spcPts val="0"/>
                        </a:spcAft>
                        <a:buClr>
                          <a:srgbClr val="000000"/>
                        </a:buClr>
                        <a:buSzPts val="1800"/>
                        <a:buFont typeface="Arial"/>
                        <a:buNone/>
                      </a:pPr>
                      <a:r>
                        <a:rPr lang="zh-TW" sz="1800" u="none" strike="noStrike" cap="none">
                          <a:latin typeface="Times New Roman"/>
                          <a:ea typeface="Times New Roman"/>
                          <a:cs typeface="Times New Roman"/>
                          <a:sym typeface="Times New Roman"/>
                        </a:rPr>
                        <a:t>72.9</a:t>
                      </a:r>
                      <a:endParaRPr sz="1200" u="none" strike="noStrike" cap="none">
                        <a:latin typeface="Times New Roman"/>
                        <a:ea typeface="Times New Roman"/>
                        <a:cs typeface="Times New Roman"/>
                        <a:sym typeface="Times New Roman"/>
                      </a:endParaRPr>
                    </a:p>
                  </a:txBody>
                  <a:tcPr marL="38100" marR="38100" marT="38100" marB="381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D8D8D8"/>
                    </a:solidFill>
                  </a:tcPr>
                </a:tc>
                <a:tc>
                  <a:txBody>
                    <a:bodyPr/>
                    <a:lstStyle/>
                    <a:p>
                      <a:pPr marL="0" marR="0" lvl="0" indent="0" algn="l" rtl="0">
                        <a:lnSpc>
                          <a:spcPct val="100000"/>
                        </a:lnSpc>
                        <a:spcBef>
                          <a:spcPts val="0"/>
                        </a:spcBef>
                        <a:spcAft>
                          <a:spcPts val="0"/>
                        </a:spcAft>
                        <a:buClr>
                          <a:srgbClr val="000000"/>
                        </a:buClr>
                        <a:buSzPts val="1800"/>
                        <a:buFont typeface="Arial"/>
                        <a:buNone/>
                      </a:pPr>
                      <a:r>
                        <a:rPr lang="zh-TW" sz="1800" u="none" strike="noStrike" cap="none">
                          <a:latin typeface="Times New Roman"/>
                          <a:ea typeface="Times New Roman"/>
                          <a:cs typeface="Times New Roman"/>
                          <a:sym typeface="Times New Roman"/>
                        </a:rPr>
                        <a:t>76.6</a:t>
                      </a:r>
                      <a:endParaRPr sz="1200" u="none" strike="noStrike" cap="none">
                        <a:latin typeface="Times New Roman"/>
                        <a:ea typeface="Times New Roman"/>
                        <a:cs typeface="Times New Roman"/>
                        <a:sym typeface="Times New Roman"/>
                      </a:endParaRPr>
                    </a:p>
                  </a:txBody>
                  <a:tcPr marL="38100" marR="38100" marT="38100" marB="381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D8D8D8"/>
                    </a:solidFill>
                  </a:tcPr>
                </a:tc>
                <a:tc>
                  <a:txBody>
                    <a:bodyPr/>
                    <a:lstStyle/>
                    <a:p>
                      <a:pPr marL="0" marR="0" lvl="0" indent="0" algn="l" rtl="0">
                        <a:lnSpc>
                          <a:spcPct val="100000"/>
                        </a:lnSpc>
                        <a:spcBef>
                          <a:spcPts val="0"/>
                        </a:spcBef>
                        <a:spcAft>
                          <a:spcPts val="0"/>
                        </a:spcAft>
                        <a:buClr>
                          <a:srgbClr val="000000"/>
                        </a:buClr>
                        <a:buSzPts val="1800"/>
                        <a:buFont typeface="Arial"/>
                        <a:buNone/>
                      </a:pPr>
                      <a:r>
                        <a:rPr lang="zh-TW" sz="1800" u="none" strike="noStrike" cap="none">
                          <a:solidFill>
                            <a:srgbClr val="C55A11"/>
                          </a:solidFill>
                          <a:latin typeface="Times New Roman"/>
                          <a:ea typeface="Times New Roman"/>
                          <a:cs typeface="Times New Roman"/>
                          <a:sym typeface="Times New Roman"/>
                        </a:rPr>
                        <a:t>75.6</a:t>
                      </a:r>
                      <a:endParaRPr sz="1200" u="none" strike="noStrike" cap="none">
                        <a:solidFill>
                          <a:srgbClr val="C55A11"/>
                        </a:solidFill>
                        <a:latin typeface="Times New Roman"/>
                        <a:ea typeface="Times New Roman"/>
                        <a:cs typeface="Times New Roman"/>
                        <a:sym typeface="Times New Roman"/>
                      </a:endParaRPr>
                    </a:p>
                  </a:txBody>
                  <a:tcPr marL="38100" marR="38100" marT="38100" marB="381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D8D8D8"/>
                    </a:solidFill>
                  </a:tcPr>
                </a:tc>
                <a:extLst>
                  <a:ext uri="{0D108BD9-81ED-4DB2-BD59-A6C34878D82A}">
                    <a16:rowId xmlns:a16="http://schemas.microsoft.com/office/drawing/2014/main" val="10003"/>
                  </a:ext>
                </a:extLst>
              </a:tr>
              <a:tr h="487825">
                <a:tc>
                  <a:txBody>
                    <a:bodyPr/>
                    <a:lstStyle/>
                    <a:p>
                      <a:pPr marL="0" marR="0" lvl="0" indent="0" algn="l" rtl="0">
                        <a:lnSpc>
                          <a:spcPct val="100000"/>
                        </a:lnSpc>
                        <a:spcBef>
                          <a:spcPts val="0"/>
                        </a:spcBef>
                        <a:spcAft>
                          <a:spcPts val="0"/>
                        </a:spcAft>
                        <a:buClr>
                          <a:srgbClr val="000000"/>
                        </a:buClr>
                        <a:buSzPts val="1800"/>
                        <a:buFont typeface="Arial"/>
                        <a:buNone/>
                      </a:pPr>
                      <a:r>
                        <a:rPr lang="zh-TW" sz="1800" u="none" strike="noStrike" cap="none">
                          <a:latin typeface="Times New Roman"/>
                          <a:ea typeface="Times New Roman"/>
                          <a:cs typeface="Times New Roman"/>
                          <a:sym typeface="Times New Roman"/>
                        </a:rPr>
                        <a:t>Average time</a:t>
                      </a:r>
                      <a:endParaRPr sz="1200" u="none" strike="noStrike" cap="none">
                        <a:latin typeface="Times New Roman"/>
                        <a:ea typeface="Times New Roman"/>
                        <a:cs typeface="Times New Roman"/>
                        <a:sym typeface="Times New Roman"/>
                      </a:endParaRPr>
                    </a:p>
                  </a:txBody>
                  <a:tcPr marL="38100" marR="38100" marT="38100" marB="381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D8D8D8"/>
                    </a:solidFill>
                  </a:tcPr>
                </a:tc>
                <a:tc>
                  <a:txBody>
                    <a:bodyPr/>
                    <a:lstStyle/>
                    <a:p>
                      <a:pPr marL="0" marR="0" lvl="0" indent="0" algn="l" rtl="0">
                        <a:lnSpc>
                          <a:spcPct val="100000"/>
                        </a:lnSpc>
                        <a:spcBef>
                          <a:spcPts val="0"/>
                        </a:spcBef>
                        <a:spcAft>
                          <a:spcPts val="0"/>
                        </a:spcAft>
                        <a:buClr>
                          <a:srgbClr val="000000"/>
                        </a:buClr>
                        <a:buSzPts val="1800"/>
                        <a:buFont typeface="Arial"/>
                        <a:buNone/>
                      </a:pPr>
                      <a:r>
                        <a:rPr lang="zh-TW" sz="1800" u="none" strike="noStrike" cap="none">
                          <a:latin typeface="Times New Roman"/>
                          <a:ea typeface="Times New Roman"/>
                          <a:cs typeface="Times New Roman"/>
                          <a:sym typeface="Times New Roman"/>
                        </a:rPr>
                        <a:t>75.3</a:t>
                      </a:r>
                      <a:endParaRPr sz="1200" u="none" strike="noStrike" cap="none">
                        <a:latin typeface="Times New Roman"/>
                        <a:ea typeface="Times New Roman"/>
                        <a:cs typeface="Times New Roman"/>
                        <a:sym typeface="Times New Roman"/>
                      </a:endParaRPr>
                    </a:p>
                  </a:txBody>
                  <a:tcPr marL="38100" marR="38100" marT="38100" marB="381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D8D8D8"/>
                    </a:solidFill>
                  </a:tcPr>
                </a:tc>
                <a:tc>
                  <a:txBody>
                    <a:bodyPr/>
                    <a:lstStyle/>
                    <a:p>
                      <a:pPr marL="0" marR="0" lvl="0" indent="0" algn="l" rtl="0">
                        <a:lnSpc>
                          <a:spcPct val="100000"/>
                        </a:lnSpc>
                        <a:spcBef>
                          <a:spcPts val="0"/>
                        </a:spcBef>
                        <a:spcAft>
                          <a:spcPts val="0"/>
                        </a:spcAft>
                        <a:buClr>
                          <a:srgbClr val="000000"/>
                        </a:buClr>
                        <a:buSzPts val="1800"/>
                        <a:buFont typeface="Arial"/>
                        <a:buNone/>
                      </a:pPr>
                      <a:r>
                        <a:rPr lang="zh-TW" sz="1800" u="none" strike="noStrike" cap="none">
                          <a:solidFill>
                            <a:srgbClr val="C55A11"/>
                          </a:solidFill>
                          <a:latin typeface="Times New Roman"/>
                          <a:ea typeface="Times New Roman"/>
                          <a:cs typeface="Times New Roman"/>
                          <a:sym typeface="Times New Roman"/>
                        </a:rPr>
                        <a:t>126.8</a:t>
                      </a:r>
                      <a:endParaRPr sz="1200" u="none" strike="noStrike" cap="none">
                        <a:solidFill>
                          <a:srgbClr val="C55A11"/>
                        </a:solidFill>
                        <a:latin typeface="Times New Roman"/>
                        <a:ea typeface="Times New Roman"/>
                        <a:cs typeface="Times New Roman"/>
                        <a:sym typeface="Times New Roman"/>
                      </a:endParaRPr>
                    </a:p>
                  </a:txBody>
                  <a:tcPr marL="38100" marR="38100" marT="38100" marB="381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D8D8D8"/>
                    </a:solidFill>
                  </a:tcPr>
                </a:tc>
                <a:tc>
                  <a:txBody>
                    <a:bodyPr/>
                    <a:lstStyle/>
                    <a:p>
                      <a:pPr marL="0" marR="0" lvl="0" indent="0" algn="l" rtl="0">
                        <a:lnSpc>
                          <a:spcPct val="100000"/>
                        </a:lnSpc>
                        <a:spcBef>
                          <a:spcPts val="0"/>
                        </a:spcBef>
                        <a:spcAft>
                          <a:spcPts val="0"/>
                        </a:spcAft>
                        <a:buClr>
                          <a:srgbClr val="000000"/>
                        </a:buClr>
                        <a:buSzPts val="1800"/>
                        <a:buFont typeface="Arial"/>
                        <a:buNone/>
                      </a:pPr>
                      <a:r>
                        <a:rPr lang="zh-TW" sz="1800" u="none" strike="noStrike" cap="none">
                          <a:latin typeface="Times New Roman"/>
                          <a:ea typeface="Times New Roman"/>
                          <a:cs typeface="Times New Roman"/>
                          <a:sym typeface="Times New Roman"/>
                        </a:rPr>
                        <a:t>86.1</a:t>
                      </a:r>
                      <a:endParaRPr sz="1200" u="none" strike="noStrike" cap="none">
                        <a:latin typeface="Times New Roman"/>
                        <a:ea typeface="Times New Roman"/>
                        <a:cs typeface="Times New Roman"/>
                        <a:sym typeface="Times New Roman"/>
                      </a:endParaRPr>
                    </a:p>
                  </a:txBody>
                  <a:tcPr marL="38100" marR="38100" marT="38100" marB="381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D8D8D8"/>
                    </a:solidFill>
                  </a:tcPr>
                </a:tc>
                <a:tc>
                  <a:txBody>
                    <a:bodyPr/>
                    <a:lstStyle/>
                    <a:p>
                      <a:pPr marL="0" marR="0" lvl="0" indent="0" algn="l" rtl="0">
                        <a:lnSpc>
                          <a:spcPct val="100000"/>
                        </a:lnSpc>
                        <a:spcBef>
                          <a:spcPts val="0"/>
                        </a:spcBef>
                        <a:spcAft>
                          <a:spcPts val="0"/>
                        </a:spcAft>
                        <a:buClr>
                          <a:srgbClr val="000000"/>
                        </a:buClr>
                        <a:buSzPts val="1800"/>
                        <a:buFont typeface="Arial"/>
                        <a:buNone/>
                      </a:pPr>
                      <a:r>
                        <a:rPr lang="zh-TW" sz="1800" u="none" strike="noStrike" cap="none">
                          <a:latin typeface="Times New Roman"/>
                          <a:ea typeface="Times New Roman"/>
                          <a:cs typeface="Times New Roman"/>
                          <a:sym typeface="Times New Roman"/>
                        </a:rPr>
                        <a:t>97.2</a:t>
                      </a:r>
                      <a:endParaRPr sz="1200" u="none" strike="noStrike" cap="none">
                        <a:latin typeface="Times New Roman"/>
                        <a:ea typeface="Times New Roman"/>
                        <a:cs typeface="Times New Roman"/>
                        <a:sym typeface="Times New Roman"/>
                      </a:endParaRPr>
                    </a:p>
                  </a:txBody>
                  <a:tcPr marL="38100" marR="38100" marT="38100" marB="381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D8D8D8"/>
                    </a:solidFill>
                  </a:tcPr>
                </a:tc>
                <a:tc>
                  <a:txBody>
                    <a:bodyPr/>
                    <a:lstStyle/>
                    <a:p>
                      <a:pPr marL="0" marR="0" lvl="0" indent="0" algn="l" rtl="0">
                        <a:lnSpc>
                          <a:spcPct val="100000"/>
                        </a:lnSpc>
                        <a:spcBef>
                          <a:spcPts val="0"/>
                        </a:spcBef>
                        <a:spcAft>
                          <a:spcPts val="0"/>
                        </a:spcAft>
                        <a:buClr>
                          <a:srgbClr val="000000"/>
                        </a:buClr>
                        <a:buSzPts val="1800"/>
                        <a:buFont typeface="Arial"/>
                        <a:buNone/>
                      </a:pPr>
                      <a:r>
                        <a:rPr lang="zh-TW" sz="1800" u="none" strike="noStrike" cap="none">
                          <a:latin typeface="Times New Roman"/>
                          <a:ea typeface="Times New Roman"/>
                          <a:cs typeface="Times New Roman"/>
                          <a:sym typeface="Times New Roman"/>
                        </a:rPr>
                        <a:t>–</a:t>
                      </a:r>
                      <a:endParaRPr sz="1200" u="none" strike="noStrike" cap="none">
                        <a:latin typeface="Times New Roman"/>
                        <a:ea typeface="Times New Roman"/>
                        <a:cs typeface="Times New Roman"/>
                        <a:sym typeface="Times New Roman"/>
                      </a:endParaRPr>
                    </a:p>
                  </a:txBody>
                  <a:tcPr marL="38100" marR="38100" marT="38100" marB="381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D8D8D8"/>
                    </a:solidFill>
                  </a:tcPr>
                </a:tc>
                <a:extLst>
                  <a:ext uri="{0D108BD9-81ED-4DB2-BD59-A6C34878D82A}">
                    <a16:rowId xmlns:a16="http://schemas.microsoft.com/office/drawing/2014/main" val="10004"/>
                  </a:ext>
                </a:extLst>
              </a:tr>
            </a:tbl>
          </a:graphicData>
        </a:graphic>
      </p:graphicFrame>
      <p:sp>
        <p:nvSpPr>
          <p:cNvPr id="326" name="Google Shape;326;p49"/>
          <p:cNvSpPr/>
          <p:nvPr/>
        </p:nvSpPr>
        <p:spPr>
          <a:xfrm>
            <a:off x="2597795" y="2757294"/>
            <a:ext cx="5665333" cy="46166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400"/>
              <a:buFont typeface="Arial"/>
              <a:buNone/>
            </a:pPr>
            <a:r>
              <a:rPr lang="zh-TW" sz="2400" b="0" i="0" u="none" strike="noStrike" cap="none">
                <a:solidFill>
                  <a:schemeClr val="dk1"/>
                </a:solidFill>
                <a:latin typeface="Microsoft JhengHei"/>
                <a:ea typeface="Microsoft JhengHei"/>
                <a:cs typeface="Microsoft JhengHei"/>
                <a:sym typeface="Microsoft JhengHei"/>
              </a:rPr>
              <a:t>表3.不同背景的參與者所花費的尋路時間</a:t>
            </a:r>
            <a:endParaRPr sz="1400" b="0" i="0" u="none" strike="noStrike" cap="none">
              <a:solidFill>
                <a:srgbClr val="000000"/>
              </a:solidFill>
              <a:latin typeface="Arial"/>
              <a:ea typeface="Arial"/>
              <a:cs typeface="Arial"/>
              <a:sym typeface="Arial"/>
            </a:endParaRPr>
          </a:p>
        </p:txBody>
      </p:sp>
      <p:sp>
        <p:nvSpPr>
          <p:cNvPr id="327" name="Google Shape;327;p49"/>
          <p:cNvSpPr/>
          <p:nvPr/>
        </p:nvSpPr>
        <p:spPr>
          <a:xfrm>
            <a:off x="4122233" y="5153328"/>
            <a:ext cx="924300" cy="3387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zh-TW" sz="1600" b="0" i="0" u="none" strike="noStrike" cap="none">
                <a:solidFill>
                  <a:srgbClr val="2E2E2E"/>
                </a:solidFill>
                <a:latin typeface="Arial"/>
                <a:ea typeface="Arial"/>
                <a:cs typeface="Arial"/>
                <a:sym typeface="Arial"/>
              </a:rPr>
              <a:t> </a:t>
            </a:r>
            <a:r>
              <a:rPr lang="zh-TW" sz="1600" b="1" i="0" u="none" strike="noStrike" cap="none">
                <a:solidFill>
                  <a:srgbClr val="2E2E2E"/>
                </a:solidFill>
                <a:latin typeface="Arial"/>
                <a:ea typeface="Arial"/>
                <a:cs typeface="Arial"/>
                <a:sym typeface="Arial"/>
              </a:rPr>
              <a:t>2.2 倍</a:t>
            </a:r>
            <a:endParaRPr sz="1600" b="1" i="0" u="none" strike="noStrike" cap="none">
              <a:solidFill>
                <a:srgbClr val="000000"/>
              </a:solidFill>
              <a:latin typeface="Arial"/>
              <a:ea typeface="Arial"/>
              <a:cs typeface="Arial"/>
              <a:sym typeface="Arial"/>
            </a:endParaRPr>
          </a:p>
        </p:txBody>
      </p:sp>
      <p:sp>
        <p:nvSpPr>
          <p:cNvPr id="328" name="Google Shape;328;p49"/>
          <p:cNvSpPr/>
          <p:nvPr/>
        </p:nvSpPr>
        <p:spPr>
          <a:xfrm>
            <a:off x="6974392" y="5153332"/>
            <a:ext cx="924300" cy="3387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zh-TW" sz="1600" b="0" i="0" u="none" strike="noStrike" cap="none">
                <a:solidFill>
                  <a:srgbClr val="2E2E2E"/>
                </a:solidFill>
                <a:latin typeface="Arial"/>
                <a:ea typeface="Arial"/>
                <a:cs typeface="Arial"/>
                <a:sym typeface="Arial"/>
              </a:rPr>
              <a:t> 1.3</a:t>
            </a:r>
            <a:r>
              <a:rPr lang="zh-TW" sz="1600" b="1" i="0" u="none" strike="noStrike" cap="none">
                <a:solidFill>
                  <a:srgbClr val="2E2E2E"/>
                </a:solidFill>
                <a:latin typeface="Arial"/>
                <a:ea typeface="Arial"/>
                <a:cs typeface="Arial"/>
                <a:sym typeface="Arial"/>
              </a:rPr>
              <a:t>倍</a:t>
            </a:r>
            <a:endParaRPr sz="1600" b="1" i="0" u="none" strike="noStrike" cap="none">
              <a:solidFill>
                <a:srgbClr val="000000"/>
              </a:solidFill>
              <a:latin typeface="Arial"/>
              <a:ea typeface="Arial"/>
              <a:cs typeface="Arial"/>
              <a:sym typeface="Aria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332"/>
        <p:cNvGrpSpPr/>
        <p:nvPr/>
      </p:nvGrpSpPr>
      <p:grpSpPr>
        <a:xfrm>
          <a:off x="0" y="0"/>
          <a:ext cx="0" cy="0"/>
          <a:chOff x="0" y="0"/>
          <a:chExt cx="0" cy="0"/>
        </a:xfrm>
      </p:grpSpPr>
      <p:pic>
        <p:nvPicPr>
          <p:cNvPr id="333" name="Google Shape;333;p50" descr="https://ars.els-cdn.com/content/image/1-s2.0-S0003687008001191-gr10.jpg"/>
          <p:cNvPicPr preferRelativeResize="0"/>
          <p:nvPr/>
        </p:nvPicPr>
        <p:blipFill rotWithShape="1">
          <a:blip r:embed="rId3">
            <a:alphaModFix/>
          </a:blip>
          <a:srcRect/>
          <a:stretch/>
        </p:blipFill>
        <p:spPr>
          <a:xfrm>
            <a:off x="695007" y="1355858"/>
            <a:ext cx="9820529" cy="5137894"/>
          </a:xfrm>
          <a:prstGeom prst="rect">
            <a:avLst/>
          </a:prstGeom>
          <a:noFill/>
          <a:ln>
            <a:noFill/>
          </a:ln>
        </p:spPr>
      </p:pic>
      <p:sp>
        <p:nvSpPr>
          <p:cNvPr id="334" name="Google Shape;334;p50"/>
          <p:cNvSpPr txBox="1"/>
          <p:nvPr/>
        </p:nvSpPr>
        <p:spPr>
          <a:xfrm>
            <a:off x="0" y="1"/>
            <a:ext cx="12213800" cy="1216151"/>
          </a:xfrm>
          <a:prstGeom prst="rect">
            <a:avLst/>
          </a:prstGeom>
          <a:solidFill>
            <a:srgbClr val="FFC000"/>
          </a:solidFill>
          <a:ln>
            <a:noFill/>
          </a:ln>
        </p:spPr>
        <p:txBody>
          <a:bodyPr spcFirstLastPara="1" wrap="square" lIns="91425" tIns="45700" rIns="91425" bIns="45700" anchor="t" anchorCtr="0">
            <a:noAutofit/>
          </a:bodyPr>
          <a:lstStyle/>
          <a:p>
            <a:pPr marL="0" marR="0" lvl="0" indent="0" algn="l" rtl="0">
              <a:lnSpc>
                <a:spcPct val="120000"/>
              </a:lnSpc>
              <a:spcBef>
                <a:spcPts val="0"/>
              </a:spcBef>
              <a:spcAft>
                <a:spcPts val="0"/>
              </a:spcAft>
              <a:buClr>
                <a:schemeClr val="dk1"/>
              </a:buClr>
              <a:buSzPts val="2400"/>
              <a:buFont typeface="Arial"/>
              <a:buNone/>
            </a:pPr>
            <a:endParaRPr sz="2400" b="0" i="0" u="none" strike="noStrike" cap="none">
              <a:solidFill>
                <a:schemeClr val="dk1"/>
              </a:solidFill>
              <a:latin typeface="Microsoft JhengHei"/>
              <a:ea typeface="Microsoft JhengHei"/>
              <a:cs typeface="Microsoft JhengHei"/>
              <a:sym typeface="Microsoft JhengHei"/>
            </a:endParaRPr>
          </a:p>
          <a:p>
            <a:pPr marL="342900" marR="0" lvl="0" indent="-190500" algn="l" rtl="0">
              <a:lnSpc>
                <a:spcPct val="120000"/>
              </a:lnSpc>
              <a:spcBef>
                <a:spcPts val="1000"/>
              </a:spcBef>
              <a:spcAft>
                <a:spcPts val="0"/>
              </a:spcAft>
              <a:buClr>
                <a:schemeClr val="dk1"/>
              </a:buClr>
              <a:buSzPts val="2400"/>
              <a:buFont typeface="Arial"/>
              <a:buNone/>
            </a:pPr>
            <a:endParaRPr sz="2400" b="0" i="0" u="none" strike="noStrike" cap="none">
              <a:solidFill>
                <a:schemeClr val="dk1"/>
              </a:solidFill>
              <a:latin typeface="Microsoft JhengHei"/>
              <a:ea typeface="Microsoft JhengHei"/>
              <a:cs typeface="Microsoft JhengHei"/>
              <a:sym typeface="Microsoft JhengHei"/>
            </a:endParaRPr>
          </a:p>
          <a:p>
            <a:pPr marL="342900" marR="0" lvl="0" indent="-190500" algn="ctr" rtl="0">
              <a:lnSpc>
                <a:spcPct val="120000"/>
              </a:lnSpc>
              <a:spcBef>
                <a:spcPts val="1000"/>
              </a:spcBef>
              <a:spcAft>
                <a:spcPts val="0"/>
              </a:spcAft>
              <a:buClr>
                <a:schemeClr val="dk1"/>
              </a:buClr>
              <a:buSzPts val="2400"/>
              <a:buFont typeface="Arial"/>
              <a:buNone/>
            </a:pPr>
            <a:endParaRPr sz="2400" b="0" i="0" u="none" strike="noStrike" cap="none">
              <a:solidFill>
                <a:schemeClr val="dk1"/>
              </a:solidFill>
              <a:latin typeface="Microsoft JhengHei"/>
              <a:ea typeface="Microsoft JhengHei"/>
              <a:cs typeface="Microsoft JhengHei"/>
              <a:sym typeface="Microsoft JhengHei"/>
            </a:endParaRPr>
          </a:p>
        </p:txBody>
      </p:sp>
      <p:sp>
        <p:nvSpPr>
          <p:cNvPr id="335" name="Google Shape;335;p5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ltLang="zh-TW"/>
              <a:t>23</a:t>
            </a:fld>
            <a:endParaRPr/>
          </a:p>
        </p:txBody>
      </p:sp>
      <p:sp>
        <p:nvSpPr>
          <p:cNvPr id="336" name="Google Shape;336;p50"/>
          <p:cNvSpPr/>
          <p:nvPr/>
        </p:nvSpPr>
        <p:spPr>
          <a:xfrm>
            <a:off x="441538" y="139707"/>
            <a:ext cx="11287124" cy="683224"/>
          </a:xfrm>
          <a:prstGeom prst="rect">
            <a:avLst/>
          </a:prstGeom>
          <a:noFill/>
          <a:ln>
            <a:noFill/>
          </a:ln>
        </p:spPr>
        <p:txBody>
          <a:bodyPr spcFirstLastPara="1" wrap="square" lIns="91425" tIns="45700" rIns="91425" bIns="45700" anchor="t" anchorCtr="0">
            <a:spAutoFit/>
          </a:bodyPr>
          <a:lstStyle/>
          <a:p>
            <a:pPr marL="0" marR="0" lvl="0" indent="0" algn="l" rtl="0">
              <a:lnSpc>
                <a:spcPct val="120000"/>
              </a:lnSpc>
              <a:spcBef>
                <a:spcPts val="0"/>
              </a:spcBef>
              <a:spcAft>
                <a:spcPts val="0"/>
              </a:spcAft>
              <a:buClr>
                <a:srgbClr val="000000"/>
              </a:buClr>
              <a:buSzPts val="3200"/>
              <a:buFont typeface="Arial"/>
              <a:buNone/>
            </a:pPr>
            <a:r>
              <a:rPr lang="zh-TW" sz="3200" b="1" i="0" u="none" strike="noStrike" cap="none">
                <a:solidFill>
                  <a:schemeClr val="dk1"/>
                </a:solidFill>
                <a:latin typeface="Microsoft JhengHei"/>
                <a:ea typeface="Microsoft JhengHei"/>
                <a:cs typeface="Microsoft JhengHei"/>
                <a:sym typeface="Microsoft JhengHei"/>
              </a:rPr>
              <a:t>尋路時間-性別和專業</a:t>
            </a:r>
            <a:endParaRPr sz="1600" b="1" i="0" u="none" strike="noStrike" cap="none">
              <a:solidFill>
                <a:schemeClr val="dk1"/>
              </a:solidFill>
              <a:latin typeface="Microsoft JhengHei"/>
              <a:ea typeface="Microsoft JhengHei"/>
              <a:cs typeface="Microsoft JhengHei"/>
              <a:sym typeface="Microsoft JhengHei"/>
            </a:endParaRPr>
          </a:p>
        </p:txBody>
      </p:sp>
      <p:cxnSp>
        <p:nvCxnSpPr>
          <p:cNvPr id="337" name="Google Shape;337;p50"/>
          <p:cNvCxnSpPr/>
          <p:nvPr/>
        </p:nvCxnSpPr>
        <p:spPr>
          <a:xfrm flipH="1">
            <a:off x="3849624" y="1145266"/>
            <a:ext cx="9144" cy="5093208"/>
          </a:xfrm>
          <a:prstGeom prst="straightConnector1">
            <a:avLst/>
          </a:prstGeom>
          <a:noFill/>
          <a:ln w="38100" cap="flat" cmpd="sng">
            <a:solidFill>
              <a:srgbClr val="FF0000"/>
            </a:solidFill>
            <a:prstDash val="solid"/>
            <a:round/>
            <a:headEnd type="none" w="sm" len="sm"/>
            <a:tailEnd type="none" w="sm" len="sm"/>
          </a:ln>
        </p:spPr>
      </p:cxnSp>
      <p:sp>
        <p:nvSpPr>
          <p:cNvPr id="338" name="Google Shape;338;p50"/>
          <p:cNvSpPr/>
          <p:nvPr/>
        </p:nvSpPr>
        <p:spPr>
          <a:xfrm>
            <a:off x="4312084" y="6453725"/>
            <a:ext cx="4171335" cy="30777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zh-TW" sz="1400" b="0" i="0" u="none" strike="noStrike" cap="none">
                <a:solidFill>
                  <a:srgbClr val="323232"/>
                </a:solidFill>
                <a:latin typeface="Arial"/>
                <a:ea typeface="Arial"/>
                <a:cs typeface="Arial"/>
                <a:sym typeface="Arial"/>
              </a:rPr>
              <a:t>圖 10.不同個人特徵參與者的尋路時間時間分佈圖</a:t>
            </a:r>
            <a:endParaRPr sz="1400" b="0" i="0" u="none" strike="noStrike" cap="none">
              <a:solidFill>
                <a:srgbClr val="000000"/>
              </a:solidFill>
              <a:latin typeface="Arial"/>
              <a:ea typeface="Arial"/>
              <a:cs typeface="Arial"/>
              <a:sym typeface="Arial"/>
            </a:endParaRPr>
          </a:p>
        </p:txBody>
      </p:sp>
      <p:sp>
        <p:nvSpPr>
          <p:cNvPr id="339" name="Google Shape;339;p50"/>
          <p:cNvSpPr/>
          <p:nvPr/>
        </p:nvSpPr>
        <p:spPr>
          <a:xfrm>
            <a:off x="8165593" y="5033769"/>
            <a:ext cx="2349944" cy="1252728"/>
          </a:xfrm>
          <a:prstGeom prst="rect">
            <a:avLst/>
          </a:prstGeom>
          <a:noFill/>
          <a:ln w="25400" cap="flat" cmpd="sng">
            <a:solidFill>
              <a:srgbClr val="FF00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343"/>
        <p:cNvGrpSpPr/>
        <p:nvPr/>
      </p:nvGrpSpPr>
      <p:grpSpPr>
        <a:xfrm>
          <a:off x="0" y="0"/>
          <a:ext cx="0" cy="0"/>
          <a:chOff x="0" y="0"/>
          <a:chExt cx="0" cy="0"/>
        </a:xfrm>
      </p:grpSpPr>
      <p:sp>
        <p:nvSpPr>
          <p:cNvPr id="344" name="Google Shape;344;p51"/>
          <p:cNvSpPr txBox="1"/>
          <p:nvPr/>
        </p:nvSpPr>
        <p:spPr>
          <a:xfrm>
            <a:off x="0" y="1"/>
            <a:ext cx="12213800" cy="1216151"/>
          </a:xfrm>
          <a:prstGeom prst="rect">
            <a:avLst/>
          </a:prstGeom>
          <a:solidFill>
            <a:srgbClr val="FFC000"/>
          </a:solidFill>
          <a:ln>
            <a:noFill/>
          </a:ln>
        </p:spPr>
        <p:txBody>
          <a:bodyPr spcFirstLastPara="1" wrap="square" lIns="91425" tIns="45700" rIns="91425" bIns="45700" anchor="t" anchorCtr="0">
            <a:noAutofit/>
          </a:bodyPr>
          <a:lstStyle/>
          <a:p>
            <a:pPr marL="0" marR="0" lvl="0" indent="0" algn="l" rtl="0">
              <a:lnSpc>
                <a:spcPct val="120000"/>
              </a:lnSpc>
              <a:spcBef>
                <a:spcPts val="0"/>
              </a:spcBef>
              <a:spcAft>
                <a:spcPts val="0"/>
              </a:spcAft>
              <a:buClr>
                <a:schemeClr val="dk1"/>
              </a:buClr>
              <a:buSzPts val="2400"/>
              <a:buFont typeface="Arial"/>
              <a:buNone/>
            </a:pPr>
            <a:endParaRPr sz="2400" b="0" i="0" u="none" strike="noStrike" cap="none">
              <a:solidFill>
                <a:schemeClr val="dk1"/>
              </a:solidFill>
              <a:latin typeface="Microsoft JhengHei"/>
              <a:ea typeface="Microsoft JhengHei"/>
              <a:cs typeface="Microsoft JhengHei"/>
              <a:sym typeface="Microsoft JhengHei"/>
            </a:endParaRPr>
          </a:p>
          <a:p>
            <a:pPr marL="342900" marR="0" lvl="0" indent="-190500" algn="l" rtl="0">
              <a:lnSpc>
                <a:spcPct val="120000"/>
              </a:lnSpc>
              <a:spcBef>
                <a:spcPts val="1000"/>
              </a:spcBef>
              <a:spcAft>
                <a:spcPts val="0"/>
              </a:spcAft>
              <a:buClr>
                <a:schemeClr val="dk1"/>
              </a:buClr>
              <a:buSzPts val="2400"/>
              <a:buFont typeface="Arial"/>
              <a:buNone/>
            </a:pPr>
            <a:endParaRPr sz="2400" b="0" i="0" u="none" strike="noStrike" cap="none">
              <a:solidFill>
                <a:schemeClr val="dk1"/>
              </a:solidFill>
              <a:latin typeface="Microsoft JhengHei"/>
              <a:ea typeface="Microsoft JhengHei"/>
              <a:cs typeface="Microsoft JhengHei"/>
              <a:sym typeface="Microsoft JhengHei"/>
            </a:endParaRPr>
          </a:p>
          <a:p>
            <a:pPr marL="342900" marR="0" lvl="0" indent="-190500" algn="ctr" rtl="0">
              <a:lnSpc>
                <a:spcPct val="120000"/>
              </a:lnSpc>
              <a:spcBef>
                <a:spcPts val="1000"/>
              </a:spcBef>
              <a:spcAft>
                <a:spcPts val="0"/>
              </a:spcAft>
              <a:buClr>
                <a:schemeClr val="dk1"/>
              </a:buClr>
              <a:buSzPts val="2400"/>
              <a:buFont typeface="Arial"/>
              <a:buNone/>
            </a:pPr>
            <a:endParaRPr sz="2400" b="0" i="0" u="none" strike="noStrike" cap="none">
              <a:solidFill>
                <a:schemeClr val="dk1"/>
              </a:solidFill>
              <a:latin typeface="Microsoft JhengHei"/>
              <a:ea typeface="Microsoft JhengHei"/>
              <a:cs typeface="Microsoft JhengHei"/>
              <a:sym typeface="Microsoft JhengHei"/>
            </a:endParaRPr>
          </a:p>
        </p:txBody>
      </p:sp>
      <p:sp>
        <p:nvSpPr>
          <p:cNvPr id="345" name="Google Shape;345;p5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ltLang="zh-TW"/>
              <a:t>24</a:t>
            </a:fld>
            <a:endParaRPr/>
          </a:p>
        </p:txBody>
      </p:sp>
      <p:sp>
        <p:nvSpPr>
          <p:cNvPr id="346" name="Google Shape;346;p51"/>
          <p:cNvSpPr/>
          <p:nvPr/>
        </p:nvSpPr>
        <p:spPr>
          <a:xfrm>
            <a:off x="441538" y="139707"/>
            <a:ext cx="11287124" cy="683224"/>
          </a:xfrm>
          <a:prstGeom prst="rect">
            <a:avLst/>
          </a:prstGeom>
          <a:noFill/>
          <a:ln>
            <a:noFill/>
          </a:ln>
        </p:spPr>
        <p:txBody>
          <a:bodyPr spcFirstLastPara="1" wrap="square" lIns="91425" tIns="45700" rIns="91425" bIns="45700" anchor="t" anchorCtr="0">
            <a:spAutoFit/>
          </a:bodyPr>
          <a:lstStyle/>
          <a:p>
            <a:pPr marL="0" marR="0" lvl="0" indent="0" algn="l" rtl="0">
              <a:lnSpc>
                <a:spcPct val="120000"/>
              </a:lnSpc>
              <a:spcBef>
                <a:spcPts val="0"/>
              </a:spcBef>
              <a:spcAft>
                <a:spcPts val="0"/>
              </a:spcAft>
              <a:buClr>
                <a:srgbClr val="000000"/>
              </a:buClr>
              <a:buSzPts val="3200"/>
              <a:buFont typeface="Arial"/>
              <a:buNone/>
            </a:pPr>
            <a:r>
              <a:rPr lang="zh-TW" sz="3200" b="1" i="0" u="none" strike="noStrike" cap="none">
                <a:solidFill>
                  <a:schemeClr val="dk1"/>
                </a:solidFill>
                <a:latin typeface="Microsoft JhengHei"/>
                <a:ea typeface="Microsoft JhengHei"/>
                <a:cs typeface="Microsoft JhengHei"/>
                <a:sym typeface="Microsoft JhengHei"/>
              </a:rPr>
              <a:t>尋路時間-性別和專業</a:t>
            </a:r>
            <a:endParaRPr sz="1600" b="1" i="0" u="none" strike="noStrike" cap="none">
              <a:solidFill>
                <a:schemeClr val="dk1"/>
              </a:solidFill>
              <a:latin typeface="Microsoft JhengHei"/>
              <a:ea typeface="Microsoft JhengHei"/>
              <a:cs typeface="Microsoft JhengHei"/>
              <a:sym typeface="Microsoft JhengHei"/>
            </a:endParaRPr>
          </a:p>
        </p:txBody>
      </p:sp>
      <p:sp>
        <p:nvSpPr>
          <p:cNvPr id="347" name="Google Shape;347;p51"/>
          <p:cNvSpPr/>
          <p:nvPr/>
        </p:nvSpPr>
        <p:spPr>
          <a:xfrm>
            <a:off x="460950" y="1216150"/>
            <a:ext cx="11292000" cy="5170500"/>
          </a:xfrm>
          <a:prstGeom prst="rect">
            <a:avLst/>
          </a:prstGeom>
          <a:noFill/>
          <a:ln>
            <a:noFill/>
          </a:ln>
        </p:spPr>
        <p:txBody>
          <a:bodyPr spcFirstLastPara="1" wrap="square" lIns="91425" tIns="45700" rIns="91425" bIns="45700" anchor="t" anchorCtr="0">
            <a:spAutoFit/>
          </a:bodyPr>
          <a:lstStyle/>
          <a:p>
            <a:pPr marL="342900" marR="0" lvl="0" indent="-342900" algn="l" rtl="0">
              <a:lnSpc>
                <a:spcPct val="150000"/>
              </a:lnSpc>
              <a:spcBef>
                <a:spcPts val="0"/>
              </a:spcBef>
              <a:spcAft>
                <a:spcPts val="0"/>
              </a:spcAft>
              <a:buClr>
                <a:schemeClr val="dk1"/>
              </a:buClr>
              <a:buSzPts val="2800"/>
              <a:buFont typeface="Noto Sans Symbols"/>
              <a:buChar char="⮚"/>
            </a:pPr>
            <a:r>
              <a:rPr lang="zh-TW" sz="2800" b="1" i="0" u="none" strike="noStrike" cap="none">
                <a:solidFill>
                  <a:schemeClr val="dk1"/>
                </a:solidFill>
                <a:latin typeface="Microsoft JhengHei"/>
                <a:ea typeface="Microsoft JhengHei"/>
                <a:cs typeface="Microsoft JhengHei"/>
                <a:sym typeface="Microsoft JhengHei"/>
              </a:rPr>
              <a:t>性別的影響大於職業的影響</a:t>
            </a:r>
            <a:endParaRPr sz="2800" b="1" i="0" u="none" strike="noStrike" cap="none">
              <a:solidFill>
                <a:schemeClr val="dk1"/>
              </a:solidFill>
              <a:latin typeface="Microsoft JhengHei"/>
              <a:ea typeface="Microsoft JhengHei"/>
              <a:cs typeface="Microsoft JhengHei"/>
              <a:sym typeface="Microsoft JhengHei"/>
            </a:endParaRPr>
          </a:p>
          <a:p>
            <a:pPr marL="342900" marR="0" lvl="0" indent="-342900" algn="l" rtl="0">
              <a:lnSpc>
                <a:spcPct val="150000"/>
              </a:lnSpc>
              <a:spcBef>
                <a:spcPts val="0"/>
              </a:spcBef>
              <a:spcAft>
                <a:spcPts val="0"/>
              </a:spcAft>
              <a:buClr>
                <a:schemeClr val="dk1"/>
              </a:buClr>
              <a:buSzPts val="2800"/>
              <a:buFont typeface="Noto Sans Symbols"/>
              <a:buChar char="⮚"/>
            </a:pPr>
            <a:r>
              <a:rPr lang="zh-TW" sz="2400" b="0" i="0" u="none" strike="noStrike" cap="none">
                <a:solidFill>
                  <a:schemeClr val="dk1"/>
                </a:solidFill>
                <a:latin typeface="Microsoft JhengHei"/>
                <a:ea typeface="Microsoft JhengHei"/>
                <a:cs typeface="Microsoft JhengHei"/>
                <a:sym typeface="Microsoft JhengHei"/>
              </a:rPr>
              <a:t>舊標誌組的參與者，無論其性別或職業地位如何，往往在尋路上花費的時間相似，而在其他兩種類型中，觀察到的差異更大；這表明舊標誌為尋路提供了更多幫助。</a:t>
            </a:r>
            <a:endParaRPr sz="2400" b="0" i="0" u="none" strike="noStrike" cap="none">
              <a:solidFill>
                <a:schemeClr val="dk1"/>
              </a:solidFill>
              <a:latin typeface="Microsoft JhengHei"/>
              <a:ea typeface="Microsoft JhengHei"/>
              <a:cs typeface="Microsoft JhengHei"/>
              <a:sym typeface="Microsoft JhengHei"/>
            </a:endParaRPr>
          </a:p>
          <a:p>
            <a:pPr marL="342900" marR="0" lvl="0" indent="-342900" algn="l" rtl="0">
              <a:lnSpc>
                <a:spcPct val="150000"/>
              </a:lnSpc>
              <a:spcBef>
                <a:spcPts val="0"/>
              </a:spcBef>
              <a:spcAft>
                <a:spcPts val="0"/>
              </a:spcAft>
              <a:buClr>
                <a:schemeClr val="dk1"/>
              </a:buClr>
              <a:buSzPts val="2800"/>
              <a:buFont typeface="Noto Sans Symbols"/>
              <a:buChar char="⮚"/>
            </a:pPr>
            <a:r>
              <a:rPr lang="zh-TW" sz="2400" b="0" i="0" u="none" strike="noStrike" cap="none">
                <a:solidFill>
                  <a:schemeClr val="dk1"/>
                </a:solidFill>
                <a:latin typeface="Microsoft JhengHei"/>
                <a:ea typeface="Microsoft JhengHei"/>
                <a:cs typeface="Microsoft JhengHei"/>
                <a:sym typeface="Microsoft JhengHei"/>
              </a:rPr>
              <a:t>此外，在</a:t>
            </a:r>
            <a:r>
              <a:rPr lang="zh-TW" sz="2400" b="1" i="0" u="none" strike="noStrike" cap="none">
                <a:solidFill>
                  <a:srgbClr val="C55A11"/>
                </a:solidFill>
                <a:latin typeface="Microsoft JhengHei"/>
                <a:ea typeface="Microsoft JhengHei"/>
                <a:cs typeface="Microsoft JhengHei"/>
                <a:sym typeface="Microsoft JhengHei"/>
              </a:rPr>
              <a:t>所有三種情況下，男性在尋找方向上花費的時間都比女性少</a:t>
            </a:r>
            <a:r>
              <a:rPr lang="zh-TW" sz="2400" b="0" i="0" u="none" strike="noStrike" cap="none">
                <a:solidFill>
                  <a:schemeClr val="dk1"/>
                </a:solidFill>
                <a:latin typeface="Microsoft JhengHei"/>
                <a:ea typeface="Microsoft JhengHei"/>
                <a:cs typeface="Microsoft JhengHei"/>
                <a:sym typeface="Microsoft JhengHei"/>
              </a:rPr>
              <a:t>，</a:t>
            </a:r>
            <a:endParaRPr sz="2400" b="0" i="0" u="none" strike="noStrike" cap="none">
              <a:solidFill>
                <a:schemeClr val="dk1"/>
              </a:solidFill>
              <a:latin typeface="Microsoft JhengHei"/>
              <a:ea typeface="Microsoft JhengHei"/>
              <a:cs typeface="Microsoft JhengHei"/>
              <a:sym typeface="Microsoft JhengHei"/>
            </a:endParaRPr>
          </a:p>
          <a:p>
            <a:pPr marL="342900" marR="0" lvl="0" indent="-342900" algn="l" rtl="0">
              <a:lnSpc>
                <a:spcPct val="150000"/>
              </a:lnSpc>
              <a:spcBef>
                <a:spcPts val="0"/>
              </a:spcBef>
              <a:spcAft>
                <a:spcPts val="0"/>
              </a:spcAft>
              <a:buClr>
                <a:schemeClr val="dk1"/>
              </a:buClr>
              <a:buSzPts val="2800"/>
              <a:buFont typeface="Noto Sans Symbols"/>
              <a:buChar char="⮚"/>
            </a:pPr>
            <a:r>
              <a:rPr lang="zh-TW" sz="2400" b="1" i="0" u="none" strike="noStrike" cap="none">
                <a:solidFill>
                  <a:srgbClr val="C55A11"/>
                </a:solidFill>
                <a:latin typeface="Microsoft JhengHei"/>
                <a:ea typeface="Microsoft JhengHei"/>
                <a:cs typeface="Microsoft JhengHei"/>
                <a:sym typeface="Microsoft JhengHei"/>
              </a:rPr>
              <a:t>但專業並沒有導致任何明顯的差異</a:t>
            </a:r>
            <a:r>
              <a:rPr lang="zh-TW" sz="2400" b="0" i="0" u="none" strike="noStrike" cap="none">
                <a:solidFill>
                  <a:schemeClr val="dk1"/>
                </a:solidFill>
                <a:latin typeface="Microsoft JhengHei"/>
                <a:ea typeface="Microsoft JhengHei"/>
                <a:cs typeface="Microsoft JhengHei"/>
                <a:sym typeface="Microsoft JhengHei"/>
              </a:rPr>
              <a:t>。</a:t>
            </a:r>
            <a:endParaRPr sz="2400" b="0" i="0" u="none" strike="noStrike" cap="none">
              <a:solidFill>
                <a:schemeClr val="dk1"/>
              </a:solidFill>
              <a:latin typeface="Microsoft JhengHei"/>
              <a:ea typeface="Microsoft JhengHei"/>
              <a:cs typeface="Microsoft JhengHei"/>
              <a:sym typeface="Microsoft JhengHei"/>
            </a:endParaRPr>
          </a:p>
          <a:p>
            <a:pPr marL="342900" marR="0" lvl="0" indent="-342900" algn="l" rtl="0">
              <a:lnSpc>
                <a:spcPct val="150000"/>
              </a:lnSpc>
              <a:spcBef>
                <a:spcPts val="0"/>
              </a:spcBef>
              <a:spcAft>
                <a:spcPts val="0"/>
              </a:spcAft>
              <a:buClr>
                <a:schemeClr val="dk1"/>
              </a:buClr>
              <a:buSzPts val="2800"/>
              <a:buFont typeface="Noto Sans Symbols"/>
              <a:buChar char="⮚"/>
            </a:pPr>
            <a:r>
              <a:rPr lang="zh-TW" sz="2400" b="0" i="0" u="none" strike="noStrike" cap="none">
                <a:solidFill>
                  <a:schemeClr val="dk1"/>
                </a:solidFill>
                <a:latin typeface="Microsoft JhengHei"/>
                <a:ea typeface="Microsoft JhengHei"/>
                <a:cs typeface="Microsoft JhengHei"/>
                <a:sym typeface="Microsoft JhengHei"/>
              </a:rPr>
              <a:t>正如時間分佈圖（圖 10）所示，</a:t>
            </a:r>
            <a:r>
              <a:rPr lang="zh-TW" sz="2400" b="1" i="0" u="none" strike="noStrike" cap="none">
                <a:solidFill>
                  <a:srgbClr val="C55A11"/>
                </a:solidFill>
                <a:latin typeface="Microsoft JhengHei"/>
                <a:ea typeface="Microsoft JhengHei"/>
                <a:cs typeface="Microsoft JhengHei"/>
                <a:sym typeface="Microsoft JhengHei"/>
              </a:rPr>
              <a:t>63%的男性花費的時間少於 2 分鐘（120 s) </a:t>
            </a:r>
            <a:r>
              <a:rPr lang="zh-TW" sz="2400" b="0" i="0" u="none" strike="noStrike" cap="none">
                <a:solidFill>
                  <a:schemeClr val="dk1"/>
                </a:solidFill>
                <a:latin typeface="Microsoft JhengHei"/>
                <a:ea typeface="Microsoft JhengHei"/>
                <a:cs typeface="Microsoft JhengHei"/>
                <a:sym typeface="Microsoft JhengHei"/>
              </a:rPr>
              <a:t>，</a:t>
            </a:r>
            <a:r>
              <a:rPr lang="zh-TW" sz="2400" b="1" i="0" u="none" strike="noStrike" cap="none">
                <a:solidFill>
                  <a:srgbClr val="C55A11"/>
                </a:solidFill>
                <a:latin typeface="Microsoft JhengHei"/>
                <a:ea typeface="Microsoft JhengHei"/>
                <a:cs typeface="Microsoft JhengHei"/>
                <a:sym typeface="Microsoft JhengHei"/>
              </a:rPr>
              <a:t>無論他們的專業</a:t>
            </a:r>
            <a:r>
              <a:rPr lang="zh-TW" sz="2400" b="0" i="0" u="none" strike="noStrike" cap="none">
                <a:solidFill>
                  <a:schemeClr val="dk1"/>
                </a:solidFill>
                <a:latin typeface="Microsoft JhengHei"/>
                <a:ea typeface="Microsoft JhengHei"/>
                <a:cs typeface="Microsoft JhengHei"/>
                <a:sym typeface="Microsoft JhengHei"/>
              </a:rPr>
              <a:t>。</a:t>
            </a:r>
            <a:endParaRPr sz="2400" b="0" i="0" u="none" strike="noStrike" cap="none">
              <a:solidFill>
                <a:schemeClr val="dk1"/>
              </a:solidFill>
              <a:latin typeface="Microsoft JhengHei"/>
              <a:ea typeface="Microsoft JhengHei"/>
              <a:cs typeface="Microsoft JhengHei"/>
              <a:sym typeface="Microsoft JhengHei"/>
            </a:endParaRPr>
          </a:p>
          <a:p>
            <a:pPr marL="342900" marR="0" lvl="0" indent="-342900" algn="l" rtl="0">
              <a:lnSpc>
                <a:spcPct val="150000"/>
              </a:lnSpc>
              <a:spcBef>
                <a:spcPts val="0"/>
              </a:spcBef>
              <a:spcAft>
                <a:spcPts val="0"/>
              </a:spcAft>
              <a:buClr>
                <a:schemeClr val="dk1"/>
              </a:buClr>
              <a:buSzPts val="2800"/>
              <a:buFont typeface="Noto Sans Symbols"/>
              <a:buChar char="⮚"/>
            </a:pPr>
            <a:r>
              <a:rPr lang="zh-TW" sz="2400" b="0" i="0" u="none" strike="noStrike" cap="none">
                <a:solidFill>
                  <a:schemeClr val="dk1"/>
                </a:solidFill>
                <a:latin typeface="Microsoft JhengHei"/>
                <a:ea typeface="Microsoft JhengHei"/>
                <a:cs typeface="Microsoft JhengHei"/>
                <a:sym typeface="Microsoft JhengHei"/>
              </a:rPr>
              <a:t>而女性參與者的分佈更加分散，</a:t>
            </a:r>
            <a:r>
              <a:rPr lang="zh-TW" sz="2400" b="1" i="0" u="none" strike="noStrike" cap="none">
                <a:solidFill>
                  <a:srgbClr val="C55A11"/>
                </a:solidFill>
                <a:latin typeface="Microsoft JhengHei"/>
                <a:ea typeface="Microsoft JhengHei"/>
                <a:cs typeface="Microsoft JhengHei"/>
                <a:sym typeface="Microsoft JhengHei"/>
              </a:rPr>
              <a:t>只有 53%（39 人中的 21 人）</a:t>
            </a:r>
            <a:r>
              <a:rPr lang="zh-TW" sz="2400" b="0" i="0" u="none" strike="noStrike" cap="none">
                <a:solidFill>
                  <a:schemeClr val="dk1"/>
                </a:solidFill>
                <a:latin typeface="Microsoft JhengHei"/>
                <a:ea typeface="Microsoft JhengHei"/>
                <a:cs typeface="Microsoft JhengHei"/>
                <a:sym typeface="Microsoft JhengHei"/>
              </a:rPr>
              <a:t>在 2 分鐘或更短的時間內找到了自己的路。</a:t>
            </a:r>
            <a:endParaRPr sz="2000" b="0" i="0" u="none" strike="noStrike" cap="none">
              <a:solidFill>
                <a:schemeClr val="dk1"/>
              </a:solidFill>
              <a:latin typeface="Microsoft JhengHei"/>
              <a:ea typeface="Microsoft JhengHei"/>
              <a:cs typeface="Microsoft JhengHei"/>
              <a:sym typeface="Microsoft JhengHei"/>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351"/>
        <p:cNvGrpSpPr/>
        <p:nvPr/>
      </p:nvGrpSpPr>
      <p:grpSpPr>
        <a:xfrm>
          <a:off x="0" y="0"/>
          <a:ext cx="0" cy="0"/>
          <a:chOff x="0" y="0"/>
          <a:chExt cx="0" cy="0"/>
        </a:xfrm>
      </p:grpSpPr>
      <p:sp>
        <p:nvSpPr>
          <p:cNvPr id="352" name="Google Shape;352;p2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endParaRPr/>
          </a:p>
        </p:txBody>
      </p:sp>
      <p:sp>
        <p:nvSpPr>
          <p:cNvPr id="353" name="Google Shape;353;p2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ltLang="zh-TW"/>
              <a:t>25</a:t>
            </a:fld>
            <a:endParaRPr/>
          </a:p>
        </p:txBody>
      </p:sp>
      <p:sp>
        <p:nvSpPr>
          <p:cNvPr id="354" name="Google Shape;354;p28"/>
          <p:cNvSpPr txBox="1"/>
          <p:nvPr/>
        </p:nvSpPr>
        <p:spPr>
          <a:xfrm>
            <a:off x="0" y="0"/>
            <a:ext cx="12213800" cy="3275045"/>
          </a:xfrm>
          <a:prstGeom prst="rect">
            <a:avLst/>
          </a:prstGeom>
          <a:solidFill>
            <a:srgbClr val="FBE4D4"/>
          </a:solidFill>
          <a:ln>
            <a:noFill/>
          </a:ln>
        </p:spPr>
        <p:txBody>
          <a:bodyPr spcFirstLastPara="1" wrap="square" lIns="91425" tIns="45700" rIns="91425" bIns="45700" anchor="t" anchorCtr="0">
            <a:noAutofit/>
          </a:bodyPr>
          <a:lstStyle/>
          <a:p>
            <a:pPr marL="0" marR="0" lvl="0" indent="0" algn="l" rtl="0">
              <a:lnSpc>
                <a:spcPct val="120000"/>
              </a:lnSpc>
              <a:spcBef>
                <a:spcPts val="0"/>
              </a:spcBef>
              <a:spcAft>
                <a:spcPts val="0"/>
              </a:spcAft>
              <a:buClr>
                <a:schemeClr val="dk1"/>
              </a:buClr>
              <a:buSzPts val="2400"/>
              <a:buFont typeface="Arial"/>
              <a:buNone/>
            </a:pPr>
            <a:endParaRPr sz="2400" b="0" i="0" u="none" strike="noStrike" cap="none">
              <a:solidFill>
                <a:schemeClr val="dk1"/>
              </a:solidFill>
              <a:latin typeface="Microsoft JhengHei"/>
              <a:ea typeface="Microsoft JhengHei"/>
              <a:cs typeface="Microsoft JhengHei"/>
              <a:sym typeface="Microsoft JhengHei"/>
            </a:endParaRPr>
          </a:p>
          <a:p>
            <a:pPr marL="342900" marR="0" lvl="0" indent="-190500" algn="l" rtl="0">
              <a:lnSpc>
                <a:spcPct val="120000"/>
              </a:lnSpc>
              <a:spcBef>
                <a:spcPts val="1000"/>
              </a:spcBef>
              <a:spcAft>
                <a:spcPts val="0"/>
              </a:spcAft>
              <a:buClr>
                <a:schemeClr val="dk1"/>
              </a:buClr>
              <a:buSzPts val="2400"/>
              <a:buFont typeface="Arial"/>
              <a:buNone/>
            </a:pPr>
            <a:endParaRPr sz="2400" b="0" i="0" u="none" strike="noStrike" cap="none">
              <a:solidFill>
                <a:schemeClr val="dk1"/>
              </a:solidFill>
              <a:latin typeface="Microsoft JhengHei"/>
              <a:ea typeface="Microsoft JhengHei"/>
              <a:cs typeface="Microsoft JhengHei"/>
              <a:sym typeface="Microsoft JhengHei"/>
            </a:endParaRPr>
          </a:p>
          <a:p>
            <a:pPr marL="342900" marR="0" lvl="0" indent="-190500" algn="ctr" rtl="0">
              <a:lnSpc>
                <a:spcPct val="120000"/>
              </a:lnSpc>
              <a:spcBef>
                <a:spcPts val="1000"/>
              </a:spcBef>
              <a:spcAft>
                <a:spcPts val="0"/>
              </a:spcAft>
              <a:buClr>
                <a:schemeClr val="dk1"/>
              </a:buClr>
              <a:buSzPts val="2400"/>
              <a:buFont typeface="Arial"/>
              <a:buNone/>
            </a:pPr>
            <a:endParaRPr sz="2400" b="0" i="0" u="none" strike="noStrike" cap="none">
              <a:solidFill>
                <a:schemeClr val="dk1"/>
              </a:solidFill>
              <a:latin typeface="Microsoft JhengHei"/>
              <a:ea typeface="Microsoft JhengHei"/>
              <a:cs typeface="Microsoft JhengHei"/>
              <a:sym typeface="Microsoft JhengHei"/>
            </a:endParaRPr>
          </a:p>
        </p:txBody>
      </p:sp>
      <p:sp>
        <p:nvSpPr>
          <p:cNvPr id="355" name="Google Shape;355;p28"/>
          <p:cNvSpPr/>
          <p:nvPr/>
        </p:nvSpPr>
        <p:spPr>
          <a:xfrm>
            <a:off x="123009" y="2796665"/>
            <a:ext cx="11759369" cy="4093388"/>
          </a:xfrm>
          <a:prstGeom prst="rect">
            <a:avLst/>
          </a:prstGeom>
          <a:noFill/>
          <a:ln>
            <a:noFill/>
          </a:ln>
        </p:spPr>
        <p:txBody>
          <a:bodyPr spcFirstLastPara="1" wrap="square" lIns="91425" tIns="45700" rIns="91425" bIns="45700" anchor="t" anchorCtr="0">
            <a:spAutoFit/>
          </a:bodyPr>
          <a:lstStyle/>
          <a:p>
            <a:pPr marL="0" marR="0" lvl="0" indent="0" algn="l" rtl="0">
              <a:lnSpc>
                <a:spcPct val="125000"/>
              </a:lnSpc>
              <a:spcBef>
                <a:spcPts val="0"/>
              </a:spcBef>
              <a:spcAft>
                <a:spcPts val="0"/>
              </a:spcAft>
              <a:buClr>
                <a:srgbClr val="000000"/>
              </a:buClr>
              <a:buSzPts val="2400"/>
              <a:buFont typeface="Arial"/>
              <a:buNone/>
            </a:pPr>
            <a:r>
              <a:rPr lang="zh-TW" sz="2400" b="0" i="0" u="none" strike="noStrike" cap="none">
                <a:solidFill>
                  <a:schemeClr val="dk1"/>
                </a:solidFill>
                <a:latin typeface="Microsoft JhengHei"/>
                <a:ea typeface="Microsoft JhengHei"/>
                <a:cs typeface="Microsoft JhengHei"/>
                <a:sym typeface="Microsoft JhengHei"/>
              </a:rPr>
              <a:t>使用MANOVA 分析交互作用。</a:t>
            </a:r>
            <a:endParaRPr sz="2400" b="0" i="0" u="none" strike="noStrike" cap="none">
              <a:solidFill>
                <a:schemeClr val="dk1"/>
              </a:solidFill>
              <a:latin typeface="Microsoft JhengHei"/>
              <a:ea typeface="Microsoft JhengHei"/>
              <a:cs typeface="Microsoft JhengHei"/>
              <a:sym typeface="Microsoft JhengHei"/>
            </a:endParaRPr>
          </a:p>
          <a:p>
            <a:pPr marL="0" marR="0" lvl="0" indent="0" algn="l" rtl="0">
              <a:lnSpc>
                <a:spcPct val="125000"/>
              </a:lnSpc>
              <a:spcBef>
                <a:spcPts val="0"/>
              </a:spcBef>
              <a:spcAft>
                <a:spcPts val="0"/>
              </a:spcAft>
              <a:buClr>
                <a:srgbClr val="000000"/>
              </a:buClr>
              <a:buSzPts val="2400"/>
              <a:buFont typeface="Arial"/>
              <a:buNone/>
            </a:pPr>
            <a:endParaRPr sz="2400" b="0" i="0" u="none" strike="noStrike" cap="none">
              <a:solidFill>
                <a:schemeClr val="dk1"/>
              </a:solidFill>
              <a:latin typeface="Microsoft JhengHei"/>
              <a:ea typeface="Microsoft JhengHei"/>
              <a:cs typeface="Microsoft JhengHei"/>
              <a:sym typeface="Microsoft JhengHei"/>
            </a:endParaRPr>
          </a:p>
          <a:p>
            <a:pPr marL="0" marR="0" lvl="0" indent="0" algn="l" rtl="0">
              <a:lnSpc>
                <a:spcPct val="125000"/>
              </a:lnSpc>
              <a:spcBef>
                <a:spcPts val="0"/>
              </a:spcBef>
              <a:spcAft>
                <a:spcPts val="0"/>
              </a:spcAft>
              <a:buClr>
                <a:srgbClr val="000000"/>
              </a:buClr>
              <a:buSzPts val="2400"/>
              <a:buFont typeface="Arial"/>
              <a:buNone/>
            </a:pPr>
            <a:r>
              <a:rPr lang="zh-TW" sz="2400" b="0" i="0" u="none" strike="noStrike" cap="none">
                <a:solidFill>
                  <a:schemeClr val="dk1"/>
                </a:solidFill>
                <a:latin typeface="Microsoft JhengHei"/>
                <a:ea typeface="Microsoft JhengHei"/>
                <a:cs typeface="Microsoft JhengHei"/>
                <a:sym typeface="Microsoft JhengHei"/>
              </a:rPr>
              <a:t>Tang et al's (2008)中之前的研究中，在沒有 VR 的情況下進行了一項實驗，</a:t>
            </a:r>
            <a:r>
              <a:rPr lang="zh-TW" sz="2400" b="1" i="0" u="none" strike="noStrike" cap="none">
                <a:solidFill>
                  <a:srgbClr val="C55A11"/>
                </a:solidFill>
                <a:latin typeface="Microsoft JhengHei"/>
                <a:ea typeface="Microsoft JhengHei"/>
                <a:cs typeface="Microsoft JhengHei"/>
                <a:sym typeface="Microsoft JhengHei"/>
              </a:rPr>
              <a:t>發現性別和職業因素確實會影響尋路</a:t>
            </a:r>
            <a:r>
              <a:rPr lang="zh-TW" sz="2400" b="0" i="0" u="none" strike="noStrike" cap="none">
                <a:solidFill>
                  <a:schemeClr val="dk1"/>
                </a:solidFill>
                <a:latin typeface="Microsoft JhengHei"/>
                <a:ea typeface="Microsoft JhengHei"/>
                <a:cs typeface="Microsoft JhengHei"/>
                <a:sym typeface="Microsoft JhengHei"/>
              </a:rPr>
              <a:t>。因此，</a:t>
            </a:r>
            <a:r>
              <a:rPr lang="zh-TW" sz="2400" b="0" i="0" u="none" strike="noStrike" cap="none">
                <a:solidFill>
                  <a:srgbClr val="C55A11"/>
                </a:solidFill>
                <a:latin typeface="Microsoft JhengHei"/>
                <a:ea typeface="Microsoft JhengHei"/>
                <a:cs typeface="Microsoft JhengHei"/>
                <a:sym typeface="Microsoft JhengHei"/>
              </a:rPr>
              <a:t>使用虛擬現實和平面圖進行尋路可以產生不同的結果</a:t>
            </a:r>
            <a:r>
              <a:rPr lang="zh-TW" sz="2400" b="0" i="0" u="none" strike="noStrike" cap="none">
                <a:solidFill>
                  <a:schemeClr val="dk1"/>
                </a:solidFill>
                <a:latin typeface="Microsoft JhengHei"/>
                <a:ea typeface="Microsoft JhengHei"/>
                <a:cs typeface="Microsoft JhengHei"/>
                <a:sym typeface="Microsoft JhengHei"/>
              </a:rPr>
              <a:t>。比較兩篇論文，得出兩個重要結論：</a:t>
            </a:r>
            <a:endParaRPr sz="2400" b="0" i="0" u="none" strike="noStrike" cap="none">
              <a:solidFill>
                <a:schemeClr val="dk1"/>
              </a:solidFill>
              <a:latin typeface="Microsoft JhengHei"/>
              <a:ea typeface="Microsoft JhengHei"/>
              <a:cs typeface="Microsoft JhengHei"/>
              <a:sym typeface="Microsoft JhengHei"/>
            </a:endParaRPr>
          </a:p>
          <a:p>
            <a:pPr marL="0" marR="0" lvl="0" indent="0" algn="l" rtl="0">
              <a:lnSpc>
                <a:spcPct val="125000"/>
              </a:lnSpc>
              <a:spcBef>
                <a:spcPts val="0"/>
              </a:spcBef>
              <a:spcAft>
                <a:spcPts val="0"/>
              </a:spcAft>
              <a:buClr>
                <a:srgbClr val="000000"/>
              </a:buClr>
              <a:buSzPts val="2400"/>
              <a:buFont typeface="Arial"/>
              <a:buNone/>
            </a:pPr>
            <a:r>
              <a:rPr lang="zh-TW" sz="2400" b="0" i="0" u="none" strike="noStrike" cap="none">
                <a:solidFill>
                  <a:schemeClr val="dk1"/>
                </a:solidFill>
                <a:latin typeface="Microsoft JhengHei"/>
                <a:ea typeface="Microsoft JhengHei"/>
                <a:cs typeface="Microsoft JhengHei"/>
                <a:sym typeface="Microsoft JhengHei"/>
              </a:rPr>
              <a:t>（1）無論是否呈現為虛擬現實，性別是影響尋路的重要因素。</a:t>
            </a:r>
            <a:endParaRPr sz="2400" b="0" i="0" u="none" strike="noStrike" cap="none">
              <a:solidFill>
                <a:schemeClr val="dk1"/>
              </a:solidFill>
              <a:latin typeface="Microsoft JhengHei"/>
              <a:ea typeface="Microsoft JhengHei"/>
              <a:cs typeface="Microsoft JhengHei"/>
              <a:sym typeface="Microsoft JhengHei"/>
            </a:endParaRPr>
          </a:p>
          <a:p>
            <a:pPr marL="0" marR="0" lvl="0" indent="0" algn="l" rtl="0">
              <a:lnSpc>
                <a:spcPct val="125000"/>
              </a:lnSpc>
              <a:spcBef>
                <a:spcPts val="0"/>
              </a:spcBef>
              <a:spcAft>
                <a:spcPts val="0"/>
              </a:spcAft>
              <a:buClr>
                <a:srgbClr val="000000"/>
              </a:buClr>
              <a:buSzPts val="2400"/>
              <a:buFont typeface="Arial"/>
              <a:buNone/>
            </a:pPr>
            <a:r>
              <a:rPr lang="zh-TW" sz="2400" b="0" i="0" u="none" strike="noStrike" cap="none">
                <a:solidFill>
                  <a:schemeClr val="dk1"/>
                </a:solidFill>
                <a:latin typeface="Microsoft JhengHei"/>
                <a:ea typeface="Microsoft JhengHei"/>
                <a:cs typeface="Microsoft JhengHei"/>
                <a:sym typeface="Microsoft JhengHei"/>
              </a:rPr>
              <a:t>（2）在虛擬現實下，“專業”因素對尋路沒有任何影響，</a:t>
            </a:r>
            <a:r>
              <a:rPr lang="zh-TW" sz="2000" b="0" i="0" u="none" strike="noStrike" cap="none">
                <a:solidFill>
                  <a:schemeClr val="dk1"/>
                </a:solidFill>
                <a:latin typeface="Microsoft JhengHei"/>
                <a:ea typeface="Microsoft JhengHei"/>
                <a:cs typeface="Microsoft JhengHei"/>
                <a:sym typeface="Microsoft JhengHei"/>
              </a:rPr>
              <a:t>這說明使用建築物疏散計劃圖進行尋路實際上比使用虛擬現實更困難。因此，有必要修改平面圖以降低閱讀難度。因此，在尋路中使用虛擬現實可能是一種合適的方法。</a:t>
            </a:r>
            <a:endParaRPr sz="2400" b="0" i="0" u="none" strike="noStrike" cap="none">
              <a:solidFill>
                <a:schemeClr val="dk1"/>
              </a:solidFill>
              <a:latin typeface="Microsoft JhengHei"/>
              <a:ea typeface="Microsoft JhengHei"/>
              <a:cs typeface="Microsoft JhengHei"/>
              <a:sym typeface="Microsoft JhengHei"/>
            </a:endParaRPr>
          </a:p>
        </p:txBody>
      </p:sp>
      <p:graphicFrame>
        <p:nvGraphicFramePr>
          <p:cNvPr id="356" name="Google Shape;356;p28"/>
          <p:cNvGraphicFramePr/>
          <p:nvPr/>
        </p:nvGraphicFramePr>
        <p:xfrm>
          <a:off x="4856800" y="102983"/>
          <a:ext cx="3000000" cy="3000000"/>
        </p:xfrm>
        <a:graphic>
          <a:graphicData uri="http://schemas.openxmlformats.org/drawingml/2006/table">
            <a:tbl>
              <a:tblPr>
                <a:noFill/>
                <a:tableStyleId>{7D96AA0C-704B-4ECF-A939-0FA57DF6880E}</a:tableStyleId>
              </a:tblPr>
              <a:tblGrid>
                <a:gridCol w="1807150">
                  <a:extLst>
                    <a:ext uri="{9D8B030D-6E8A-4147-A177-3AD203B41FA5}">
                      <a16:colId xmlns:a16="http://schemas.microsoft.com/office/drawing/2014/main" val="20000"/>
                    </a:ext>
                  </a:extLst>
                </a:gridCol>
                <a:gridCol w="1807150">
                  <a:extLst>
                    <a:ext uri="{9D8B030D-6E8A-4147-A177-3AD203B41FA5}">
                      <a16:colId xmlns:a16="http://schemas.microsoft.com/office/drawing/2014/main" val="20001"/>
                    </a:ext>
                  </a:extLst>
                </a:gridCol>
                <a:gridCol w="1807150">
                  <a:extLst>
                    <a:ext uri="{9D8B030D-6E8A-4147-A177-3AD203B41FA5}">
                      <a16:colId xmlns:a16="http://schemas.microsoft.com/office/drawing/2014/main" val="20002"/>
                    </a:ext>
                  </a:extLst>
                </a:gridCol>
                <a:gridCol w="1769825">
                  <a:extLst>
                    <a:ext uri="{9D8B030D-6E8A-4147-A177-3AD203B41FA5}">
                      <a16:colId xmlns:a16="http://schemas.microsoft.com/office/drawing/2014/main" val="20003"/>
                    </a:ext>
                  </a:extLst>
                </a:gridCol>
              </a:tblGrid>
              <a:tr h="439550">
                <a:tc>
                  <a:txBody>
                    <a:bodyPr/>
                    <a:lstStyle/>
                    <a:p>
                      <a:pPr marL="0" marR="0" lvl="0" indent="0" algn="l" rtl="0">
                        <a:lnSpc>
                          <a:spcPct val="100000"/>
                        </a:lnSpc>
                        <a:spcBef>
                          <a:spcPts val="0"/>
                        </a:spcBef>
                        <a:spcAft>
                          <a:spcPts val="0"/>
                        </a:spcAft>
                        <a:buClr>
                          <a:srgbClr val="000000"/>
                        </a:buClr>
                        <a:buSzPts val="2000"/>
                        <a:buFont typeface="Arial"/>
                        <a:buNone/>
                      </a:pPr>
                      <a:r>
                        <a:rPr lang="zh-TW" sz="2000" b="1" u="none" strike="noStrike" cap="none">
                          <a:latin typeface="Microsoft JhengHei"/>
                          <a:ea typeface="Microsoft JhengHei"/>
                          <a:cs typeface="Microsoft JhengHei"/>
                          <a:sym typeface="Microsoft JhengHei"/>
                        </a:rPr>
                        <a:t>固定因素</a:t>
                      </a:r>
                      <a:endParaRPr sz="1400" u="none" strike="noStrike" cap="none"/>
                    </a:p>
                  </a:txBody>
                  <a:tcPr marL="38100" marR="38100" marT="38100" marB="38100">
                    <a:lnL w="12700" cap="flat" cmpd="sng">
                      <a:solidFill>
                        <a:schemeClr val="dk1"/>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chemeClr val="dk1"/>
                      </a:solidFill>
                      <a:prstDash val="solid"/>
                      <a:round/>
                      <a:headEnd type="none" w="sm" len="sm"/>
                      <a:tailEnd type="none" w="sm" len="sm"/>
                    </a:lnT>
                    <a:lnB w="9525" cap="flat" cmpd="sng">
                      <a:solidFill>
                        <a:srgbClr val="EBEBEB"/>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2000"/>
                        <a:buFont typeface="Arial"/>
                        <a:buNone/>
                      </a:pPr>
                      <a:r>
                        <a:rPr lang="zh-TW" sz="2000" b="1" u="none" strike="noStrike" cap="none">
                          <a:latin typeface="Microsoft JhengHei"/>
                          <a:ea typeface="Microsoft JhengHei"/>
                          <a:cs typeface="Microsoft JhengHei"/>
                          <a:sym typeface="Microsoft JhengHei"/>
                        </a:rPr>
                        <a:t>因變量</a:t>
                      </a:r>
                      <a:endParaRPr sz="1400" u="none" strike="noStrike" cap="none"/>
                    </a:p>
                  </a:txBody>
                  <a:tcPr marL="38100" marR="38100" marT="38100" marB="38100">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chemeClr val="dk1"/>
                      </a:solidFill>
                      <a:prstDash val="solid"/>
                      <a:round/>
                      <a:headEnd type="none" w="sm" len="sm"/>
                      <a:tailEnd type="none" w="sm" len="sm"/>
                    </a:lnT>
                    <a:lnB w="9525" cap="flat" cmpd="sng">
                      <a:solidFill>
                        <a:srgbClr val="EBEBEB"/>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2000"/>
                        <a:buFont typeface="Arial"/>
                        <a:buNone/>
                      </a:pPr>
                      <a:r>
                        <a:rPr lang="zh-TW" sz="2000" b="1" i="1" u="none" strike="noStrike" cap="none">
                          <a:latin typeface="Microsoft JhengHei"/>
                          <a:ea typeface="Microsoft JhengHei"/>
                          <a:cs typeface="Microsoft JhengHei"/>
                          <a:sym typeface="Microsoft JhengHei"/>
                        </a:rPr>
                        <a:t>F</a:t>
                      </a:r>
                      <a:endParaRPr sz="2000" b="1" u="none" strike="noStrike" cap="none">
                        <a:latin typeface="Microsoft JhengHei"/>
                        <a:ea typeface="Microsoft JhengHei"/>
                        <a:cs typeface="Microsoft JhengHei"/>
                        <a:sym typeface="Microsoft JhengHei"/>
                      </a:endParaRPr>
                    </a:p>
                  </a:txBody>
                  <a:tcPr marL="38100" marR="38100" marT="38100" marB="38100">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chemeClr val="dk1"/>
                      </a:solidFill>
                      <a:prstDash val="solid"/>
                      <a:round/>
                      <a:headEnd type="none" w="sm" len="sm"/>
                      <a:tailEnd type="none" w="sm" len="sm"/>
                    </a:lnT>
                    <a:lnB w="9525" cap="flat" cmpd="sng">
                      <a:solidFill>
                        <a:srgbClr val="EBEBEB"/>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2000"/>
                        <a:buFont typeface="Arial"/>
                        <a:buNone/>
                      </a:pPr>
                      <a:r>
                        <a:rPr lang="zh-TW" sz="2000" b="1" u="none" strike="noStrike" cap="none">
                          <a:latin typeface="Microsoft JhengHei"/>
                          <a:ea typeface="Microsoft JhengHei"/>
                          <a:cs typeface="Microsoft JhengHei"/>
                          <a:sym typeface="Microsoft JhengHei"/>
                        </a:rPr>
                        <a:t>意義</a:t>
                      </a:r>
                      <a:endParaRPr sz="1400" u="none" strike="noStrike" cap="none"/>
                    </a:p>
                  </a:txBody>
                  <a:tcPr marL="38100" marR="38100" marT="38100" marB="38100">
                    <a:lnL w="9525" cap="flat" cmpd="sng">
                      <a:solidFill>
                        <a:srgbClr val="000000">
                          <a:alpha val="0"/>
                        </a:srgbClr>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9525" cap="flat" cmpd="sng">
                      <a:solidFill>
                        <a:srgbClr val="EBEBEB"/>
                      </a:solidFill>
                      <a:prstDash val="solid"/>
                      <a:round/>
                      <a:headEnd type="none" w="sm" len="sm"/>
                      <a:tailEnd type="none" w="sm" len="sm"/>
                    </a:lnB>
                  </a:tcPr>
                </a:tc>
                <a:extLst>
                  <a:ext uri="{0D108BD9-81ED-4DB2-BD59-A6C34878D82A}">
                    <a16:rowId xmlns:a16="http://schemas.microsoft.com/office/drawing/2014/main" val="10000"/>
                  </a:ext>
                </a:extLst>
              </a:tr>
              <a:tr h="332975">
                <a:tc rowSpan="3">
                  <a:txBody>
                    <a:bodyPr/>
                    <a:lstStyle/>
                    <a:p>
                      <a:pPr marL="0" marR="0" lvl="0" indent="0" algn="l" rtl="0">
                        <a:lnSpc>
                          <a:spcPct val="100000"/>
                        </a:lnSpc>
                        <a:spcBef>
                          <a:spcPts val="0"/>
                        </a:spcBef>
                        <a:spcAft>
                          <a:spcPts val="0"/>
                        </a:spcAft>
                        <a:buClr>
                          <a:srgbClr val="000000"/>
                        </a:buClr>
                        <a:buSzPts val="2000"/>
                        <a:buFont typeface="Arial"/>
                        <a:buNone/>
                      </a:pPr>
                      <a:r>
                        <a:rPr lang="zh-TW" sz="2000" b="1" i="0" u="none" strike="noStrike" cap="none">
                          <a:solidFill>
                            <a:srgbClr val="C55A11"/>
                          </a:solidFill>
                          <a:latin typeface="Microsoft JhengHei"/>
                          <a:ea typeface="Microsoft JhengHei"/>
                          <a:cs typeface="Microsoft JhengHei"/>
                          <a:sym typeface="Microsoft JhengHei"/>
                        </a:rPr>
                        <a:t>標誌場景</a:t>
                      </a:r>
                      <a:endParaRPr sz="1400" u="none" strike="noStrike" cap="none"/>
                    </a:p>
                  </a:txBody>
                  <a:tcPr marL="38100" marR="38100" marT="38100" marB="38100">
                    <a:lnL w="12700" cap="flat" cmpd="sng">
                      <a:solidFill>
                        <a:schemeClr val="dk1"/>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EBEBEB"/>
                      </a:solidFill>
                      <a:prstDash val="solid"/>
                      <a:round/>
                      <a:headEnd type="none" w="sm" len="sm"/>
                      <a:tailEnd type="none" w="sm" len="sm"/>
                    </a:lnT>
                    <a:lnB w="9525" cap="flat" cmpd="sng">
                      <a:solidFill>
                        <a:srgbClr val="EBEBEB"/>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2000"/>
                        <a:buFont typeface="Arial"/>
                        <a:buNone/>
                      </a:pPr>
                      <a:r>
                        <a:rPr lang="zh-TW" sz="2000" b="1" i="0" u="none" strike="noStrike" cap="none">
                          <a:solidFill>
                            <a:srgbClr val="C55A11"/>
                          </a:solidFill>
                          <a:latin typeface="Microsoft JhengHei"/>
                          <a:ea typeface="Microsoft JhengHei"/>
                          <a:cs typeface="Microsoft JhengHei"/>
                          <a:sym typeface="Microsoft JhengHei"/>
                        </a:rPr>
                        <a:t>尋路時間</a:t>
                      </a:r>
                      <a:endParaRPr sz="1400" u="none" strike="noStrike" cap="none"/>
                    </a:p>
                  </a:txBody>
                  <a:tcPr marL="38100" marR="38100" marT="38100" marB="38100">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EBEBEB"/>
                      </a:solidFill>
                      <a:prstDash val="solid"/>
                      <a:round/>
                      <a:headEnd type="none" w="sm" len="sm"/>
                      <a:tailEnd type="none" w="sm" len="sm"/>
                    </a:lnT>
                    <a:lnB w="9525" cap="flat" cmpd="sng">
                      <a:solidFill>
                        <a:srgbClr val="EBEBEB"/>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2000"/>
                        <a:buFont typeface="Arial"/>
                        <a:buNone/>
                      </a:pPr>
                      <a:r>
                        <a:rPr lang="zh-TW" sz="2000" u="none" strike="noStrike" cap="none">
                          <a:latin typeface="Microsoft JhengHei"/>
                          <a:ea typeface="Microsoft JhengHei"/>
                          <a:cs typeface="Microsoft JhengHei"/>
                          <a:sym typeface="Microsoft JhengHei"/>
                        </a:rPr>
                        <a:t>7.049</a:t>
                      </a:r>
                      <a:endParaRPr sz="1400" u="none" strike="noStrike" cap="none"/>
                    </a:p>
                  </a:txBody>
                  <a:tcPr marL="38100" marR="38100" marT="38100" marB="38100">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EBEBEB"/>
                      </a:solidFill>
                      <a:prstDash val="solid"/>
                      <a:round/>
                      <a:headEnd type="none" w="sm" len="sm"/>
                      <a:tailEnd type="none" w="sm" len="sm"/>
                    </a:lnT>
                    <a:lnB w="9525" cap="flat" cmpd="sng">
                      <a:solidFill>
                        <a:srgbClr val="EBEBEB"/>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2000"/>
                        <a:buFont typeface="Arial"/>
                        <a:buNone/>
                      </a:pPr>
                      <a:r>
                        <a:rPr lang="zh-TW" sz="2000" b="1" u="none" strike="noStrike" cap="none">
                          <a:solidFill>
                            <a:srgbClr val="C55A11"/>
                          </a:solidFill>
                          <a:latin typeface="Microsoft JhengHei"/>
                          <a:ea typeface="Microsoft JhengHei"/>
                          <a:cs typeface="Microsoft JhengHei"/>
                          <a:sym typeface="Microsoft JhengHei"/>
                        </a:rPr>
                        <a:t>0.001*</a:t>
                      </a:r>
                      <a:endParaRPr sz="1400" u="none" strike="noStrike" cap="none"/>
                    </a:p>
                  </a:txBody>
                  <a:tcPr marL="38100" marR="38100" marT="38100" marB="38100">
                    <a:lnL w="9525" cap="flat" cmpd="sng">
                      <a:solidFill>
                        <a:srgbClr val="000000">
                          <a:alpha val="0"/>
                        </a:srgbClr>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rgbClr val="EBEBEB"/>
                      </a:solidFill>
                      <a:prstDash val="solid"/>
                      <a:round/>
                      <a:headEnd type="none" w="sm" len="sm"/>
                      <a:tailEnd type="none" w="sm" len="sm"/>
                    </a:lnT>
                    <a:lnB w="9525" cap="flat" cmpd="sng">
                      <a:solidFill>
                        <a:srgbClr val="EBEBEB"/>
                      </a:solidFill>
                      <a:prstDash val="solid"/>
                      <a:round/>
                      <a:headEnd type="none" w="sm" len="sm"/>
                      <a:tailEnd type="none" w="sm" len="sm"/>
                    </a:lnB>
                  </a:tcPr>
                </a:tc>
                <a:extLst>
                  <a:ext uri="{0D108BD9-81ED-4DB2-BD59-A6C34878D82A}">
                    <a16:rowId xmlns:a16="http://schemas.microsoft.com/office/drawing/2014/main" val="10001"/>
                  </a:ext>
                </a:extLst>
              </a:tr>
              <a:tr h="332975">
                <a:tc vMerge="1">
                  <a:txBody>
                    <a:bodyPr/>
                    <a:lstStyle/>
                    <a:p>
                      <a:endParaRPr lang="zh-TW"/>
                    </a:p>
                  </a:txBody>
                  <a:tcPr/>
                </a:tc>
                <a:tc>
                  <a:txBody>
                    <a:bodyPr/>
                    <a:lstStyle/>
                    <a:p>
                      <a:pPr marL="0" marR="0" lvl="0" indent="0" algn="l" rtl="0">
                        <a:lnSpc>
                          <a:spcPct val="100000"/>
                        </a:lnSpc>
                        <a:spcBef>
                          <a:spcPts val="0"/>
                        </a:spcBef>
                        <a:spcAft>
                          <a:spcPts val="0"/>
                        </a:spcAft>
                        <a:buClr>
                          <a:srgbClr val="000000"/>
                        </a:buClr>
                        <a:buSzPts val="2000"/>
                        <a:buFont typeface="Arial"/>
                        <a:buNone/>
                      </a:pPr>
                      <a:r>
                        <a:rPr lang="zh-TW" sz="2000" u="none" strike="noStrike" cap="none">
                          <a:latin typeface="Microsoft JhengHei"/>
                          <a:ea typeface="Microsoft JhengHei"/>
                          <a:cs typeface="Microsoft JhengHei"/>
                          <a:sym typeface="Microsoft JhengHei"/>
                        </a:rPr>
                        <a:t>性別</a:t>
                      </a:r>
                      <a:endParaRPr sz="1400" u="none" strike="noStrike" cap="none"/>
                    </a:p>
                  </a:txBody>
                  <a:tcPr marL="38100" marR="38100" marT="38100" marB="38100">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EBEBEB"/>
                      </a:solidFill>
                      <a:prstDash val="solid"/>
                      <a:round/>
                      <a:headEnd type="none" w="sm" len="sm"/>
                      <a:tailEnd type="none" w="sm" len="sm"/>
                    </a:lnT>
                    <a:lnB w="9525" cap="flat" cmpd="sng">
                      <a:solidFill>
                        <a:srgbClr val="EBEBEB"/>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2000"/>
                        <a:buFont typeface="Arial"/>
                        <a:buNone/>
                      </a:pPr>
                      <a:r>
                        <a:rPr lang="zh-TW" sz="2000" u="none" strike="noStrike" cap="none">
                          <a:latin typeface="Microsoft JhengHei"/>
                          <a:ea typeface="Microsoft JhengHei"/>
                          <a:cs typeface="Microsoft JhengHei"/>
                          <a:sym typeface="Microsoft JhengHei"/>
                        </a:rPr>
                        <a:t>0.037</a:t>
                      </a:r>
                      <a:endParaRPr sz="1400" u="none" strike="noStrike" cap="none"/>
                    </a:p>
                  </a:txBody>
                  <a:tcPr marL="38100" marR="38100" marT="38100" marB="38100">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EBEBEB"/>
                      </a:solidFill>
                      <a:prstDash val="solid"/>
                      <a:round/>
                      <a:headEnd type="none" w="sm" len="sm"/>
                      <a:tailEnd type="none" w="sm" len="sm"/>
                    </a:lnT>
                    <a:lnB w="9525" cap="flat" cmpd="sng">
                      <a:solidFill>
                        <a:srgbClr val="EBEBEB"/>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2000"/>
                        <a:buFont typeface="Arial"/>
                        <a:buNone/>
                      </a:pPr>
                      <a:r>
                        <a:rPr lang="zh-TW" sz="2000" u="none" strike="noStrike" cap="none">
                          <a:latin typeface="Microsoft JhengHei"/>
                          <a:ea typeface="Microsoft JhengHei"/>
                          <a:cs typeface="Microsoft JhengHei"/>
                          <a:sym typeface="Microsoft JhengHei"/>
                        </a:rPr>
                        <a:t>0.964</a:t>
                      </a:r>
                      <a:endParaRPr sz="1400" u="none" strike="noStrike" cap="none"/>
                    </a:p>
                  </a:txBody>
                  <a:tcPr marL="38100" marR="38100" marT="38100" marB="38100">
                    <a:lnL w="9525" cap="flat" cmpd="sng">
                      <a:solidFill>
                        <a:srgbClr val="000000">
                          <a:alpha val="0"/>
                        </a:srgbClr>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rgbClr val="EBEBEB"/>
                      </a:solidFill>
                      <a:prstDash val="solid"/>
                      <a:round/>
                      <a:headEnd type="none" w="sm" len="sm"/>
                      <a:tailEnd type="none" w="sm" len="sm"/>
                    </a:lnT>
                    <a:lnB w="9525" cap="flat" cmpd="sng">
                      <a:solidFill>
                        <a:srgbClr val="EBEBEB"/>
                      </a:solidFill>
                      <a:prstDash val="solid"/>
                      <a:round/>
                      <a:headEnd type="none" w="sm" len="sm"/>
                      <a:tailEnd type="none" w="sm" len="sm"/>
                    </a:lnB>
                  </a:tcPr>
                </a:tc>
                <a:extLst>
                  <a:ext uri="{0D108BD9-81ED-4DB2-BD59-A6C34878D82A}">
                    <a16:rowId xmlns:a16="http://schemas.microsoft.com/office/drawing/2014/main" val="10002"/>
                  </a:ext>
                </a:extLst>
              </a:tr>
              <a:tr h="519750">
                <a:tc vMerge="1">
                  <a:txBody>
                    <a:bodyPr/>
                    <a:lstStyle/>
                    <a:p>
                      <a:endParaRPr lang="zh-TW"/>
                    </a:p>
                  </a:txBody>
                  <a:tcPr/>
                </a:tc>
                <a:tc>
                  <a:txBody>
                    <a:bodyPr/>
                    <a:lstStyle/>
                    <a:p>
                      <a:pPr marL="0" marR="0" lvl="0" indent="0" algn="l" rtl="0">
                        <a:lnSpc>
                          <a:spcPct val="100000"/>
                        </a:lnSpc>
                        <a:spcBef>
                          <a:spcPts val="0"/>
                        </a:spcBef>
                        <a:spcAft>
                          <a:spcPts val="0"/>
                        </a:spcAft>
                        <a:buClr>
                          <a:srgbClr val="000000"/>
                        </a:buClr>
                        <a:buSzPts val="2000"/>
                        <a:buFont typeface="Arial"/>
                        <a:buNone/>
                      </a:pPr>
                      <a:r>
                        <a:rPr lang="zh-TW" sz="2000" u="none" strike="noStrike" cap="none">
                          <a:latin typeface="Microsoft JhengHei"/>
                          <a:ea typeface="Microsoft JhengHei"/>
                          <a:cs typeface="Microsoft JhengHei"/>
                          <a:sym typeface="Microsoft JhengHei"/>
                        </a:rPr>
                        <a:t>擁有專業背景</a:t>
                      </a:r>
                      <a:endParaRPr sz="1400" u="none" strike="noStrike" cap="none"/>
                    </a:p>
                  </a:txBody>
                  <a:tcPr marL="38100" marR="38100" marT="38100" marB="38100">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EBEBEB"/>
                      </a:solidFill>
                      <a:prstDash val="solid"/>
                      <a:round/>
                      <a:headEnd type="none" w="sm" len="sm"/>
                      <a:tailEnd type="none" w="sm" len="sm"/>
                    </a:lnT>
                    <a:lnB w="9525" cap="flat" cmpd="sng">
                      <a:solidFill>
                        <a:srgbClr val="EBEBEB"/>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2000"/>
                        <a:buFont typeface="Arial"/>
                        <a:buNone/>
                      </a:pPr>
                      <a:r>
                        <a:rPr lang="zh-TW" sz="2000" u="none" strike="noStrike" cap="none">
                          <a:latin typeface="Microsoft JhengHei"/>
                          <a:ea typeface="Microsoft JhengHei"/>
                          <a:cs typeface="Microsoft JhengHei"/>
                          <a:sym typeface="Microsoft JhengHei"/>
                        </a:rPr>
                        <a:t>0.046</a:t>
                      </a:r>
                      <a:endParaRPr sz="1400" u="none" strike="noStrike" cap="none"/>
                    </a:p>
                  </a:txBody>
                  <a:tcPr marL="38100" marR="38100" marT="38100" marB="38100">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EBEBEB"/>
                      </a:solidFill>
                      <a:prstDash val="solid"/>
                      <a:round/>
                      <a:headEnd type="none" w="sm" len="sm"/>
                      <a:tailEnd type="none" w="sm" len="sm"/>
                    </a:lnT>
                    <a:lnB w="9525" cap="flat" cmpd="sng">
                      <a:solidFill>
                        <a:srgbClr val="EBEBEB"/>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2000"/>
                        <a:buFont typeface="Arial"/>
                        <a:buNone/>
                      </a:pPr>
                      <a:r>
                        <a:rPr lang="zh-TW" sz="2000" u="none" strike="noStrike" cap="none">
                          <a:latin typeface="Microsoft JhengHei"/>
                          <a:ea typeface="Microsoft JhengHei"/>
                          <a:cs typeface="Microsoft JhengHei"/>
                          <a:sym typeface="Microsoft JhengHei"/>
                        </a:rPr>
                        <a:t>0.955</a:t>
                      </a:r>
                      <a:endParaRPr sz="1400" u="none" strike="noStrike" cap="none"/>
                    </a:p>
                  </a:txBody>
                  <a:tcPr marL="38100" marR="38100" marT="38100" marB="38100">
                    <a:lnL w="9525" cap="flat" cmpd="sng">
                      <a:solidFill>
                        <a:srgbClr val="000000">
                          <a:alpha val="0"/>
                        </a:srgbClr>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rgbClr val="EBEBEB"/>
                      </a:solidFill>
                      <a:prstDash val="solid"/>
                      <a:round/>
                      <a:headEnd type="none" w="sm" len="sm"/>
                      <a:tailEnd type="none" w="sm" len="sm"/>
                    </a:lnT>
                    <a:lnB w="9525" cap="flat" cmpd="sng">
                      <a:solidFill>
                        <a:srgbClr val="EBEBEB"/>
                      </a:solidFill>
                      <a:prstDash val="solid"/>
                      <a:round/>
                      <a:headEnd type="none" w="sm" len="sm"/>
                      <a:tailEnd type="none" w="sm" len="sm"/>
                    </a:lnB>
                  </a:tcPr>
                </a:tc>
                <a:extLst>
                  <a:ext uri="{0D108BD9-81ED-4DB2-BD59-A6C34878D82A}">
                    <a16:rowId xmlns:a16="http://schemas.microsoft.com/office/drawing/2014/main" val="10003"/>
                  </a:ext>
                </a:extLst>
              </a:tr>
              <a:tr h="332975">
                <a:tc rowSpan="2">
                  <a:txBody>
                    <a:bodyPr/>
                    <a:lstStyle/>
                    <a:p>
                      <a:pPr marL="0" marR="0" lvl="0" indent="0" algn="l" rtl="0">
                        <a:lnSpc>
                          <a:spcPct val="100000"/>
                        </a:lnSpc>
                        <a:spcBef>
                          <a:spcPts val="0"/>
                        </a:spcBef>
                        <a:spcAft>
                          <a:spcPts val="0"/>
                        </a:spcAft>
                        <a:buClr>
                          <a:srgbClr val="000000"/>
                        </a:buClr>
                        <a:buSzPts val="2000"/>
                        <a:buFont typeface="Arial"/>
                        <a:buNone/>
                      </a:pPr>
                      <a:r>
                        <a:rPr lang="zh-TW" sz="2000" b="1" i="0" u="none" strike="noStrike" cap="none">
                          <a:solidFill>
                            <a:srgbClr val="C55A11"/>
                          </a:solidFill>
                          <a:latin typeface="Microsoft JhengHei"/>
                          <a:ea typeface="Microsoft JhengHei"/>
                          <a:cs typeface="Microsoft JhengHei"/>
                          <a:sym typeface="Microsoft JhengHei"/>
                        </a:rPr>
                        <a:t>性別</a:t>
                      </a:r>
                      <a:endParaRPr sz="1400" u="none" strike="noStrike" cap="none"/>
                    </a:p>
                  </a:txBody>
                  <a:tcPr marL="38100" marR="38100" marT="38100" marB="38100">
                    <a:lnL w="12700" cap="flat" cmpd="sng">
                      <a:solidFill>
                        <a:schemeClr val="dk1"/>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EBEBEB"/>
                      </a:solidFill>
                      <a:prstDash val="solid"/>
                      <a:round/>
                      <a:headEnd type="none" w="sm" len="sm"/>
                      <a:tailEnd type="none" w="sm" len="sm"/>
                    </a:lnT>
                    <a:lnB w="9525" cap="flat" cmpd="sng">
                      <a:solidFill>
                        <a:srgbClr val="EBEBEB"/>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2000"/>
                        <a:buFont typeface="Arial"/>
                        <a:buNone/>
                      </a:pPr>
                      <a:r>
                        <a:rPr lang="zh-TW" sz="2000" b="1" i="0" u="none" strike="noStrike" cap="none">
                          <a:solidFill>
                            <a:srgbClr val="C55A11"/>
                          </a:solidFill>
                          <a:latin typeface="Microsoft JhengHei"/>
                          <a:ea typeface="Microsoft JhengHei"/>
                          <a:cs typeface="Microsoft JhengHei"/>
                          <a:sym typeface="Microsoft JhengHei"/>
                        </a:rPr>
                        <a:t>尋路時間</a:t>
                      </a:r>
                      <a:endParaRPr sz="1400" u="none" strike="noStrike" cap="none"/>
                    </a:p>
                  </a:txBody>
                  <a:tcPr marL="38100" marR="38100" marT="38100" marB="38100">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EBEBEB"/>
                      </a:solidFill>
                      <a:prstDash val="solid"/>
                      <a:round/>
                      <a:headEnd type="none" w="sm" len="sm"/>
                      <a:tailEnd type="none" w="sm" len="sm"/>
                    </a:lnT>
                    <a:lnB w="9525" cap="flat" cmpd="sng">
                      <a:solidFill>
                        <a:srgbClr val="EBEBEB"/>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2000"/>
                        <a:buFont typeface="Arial"/>
                        <a:buNone/>
                      </a:pPr>
                      <a:r>
                        <a:rPr lang="zh-TW" sz="2000" u="none" strike="noStrike" cap="none">
                          <a:latin typeface="Microsoft JhengHei"/>
                          <a:ea typeface="Microsoft JhengHei"/>
                          <a:cs typeface="Microsoft JhengHei"/>
                          <a:sym typeface="Microsoft JhengHei"/>
                        </a:rPr>
                        <a:t>24.211</a:t>
                      </a:r>
                      <a:endParaRPr sz="1400" u="none" strike="noStrike" cap="none"/>
                    </a:p>
                  </a:txBody>
                  <a:tcPr marL="38100" marR="38100" marT="38100" marB="38100">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EBEBEB"/>
                      </a:solidFill>
                      <a:prstDash val="solid"/>
                      <a:round/>
                      <a:headEnd type="none" w="sm" len="sm"/>
                      <a:tailEnd type="none" w="sm" len="sm"/>
                    </a:lnT>
                    <a:lnB w="9525" cap="flat" cmpd="sng">
                      <a:solidFill>
                        <a:srgbClr val="EBEBEB"/>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2000"/>
                        <a:buFont typeface="Arial"/>
                        <a:buNone/>
                      </a:pPr>
                      <a:r>
                        <a:rPr lang="zh-TW" sz="2000" b="1" u="none" strike="noStrike" cap="none">
                          <a:solidFill>
                            <a:srgbClr val="C55A11"/>
                          </a:solidFill>
                          <a:latin typeface="Microsoft JhengHei"/>
                          <a:ea typeface="Microsoft JhengHei"/>
                          <a:cs typeface="Microsoft JhengHei"/>
                          <a:sym typeface="Microsoft JhengHei"/>
                        </a:rPr>
                        <a:t>0.000*</a:t>
                      </a:r>
                      <a:endParaRPr sz="1400" u="none" strike="noStrike" cap="none"/>
                    </a:p>
                  </a:txBody>
                  <a:tcPr marL="38100" marR="38100" marT="38100" marB="38100">
                    <a:lnL w="9525" cap="flat" cmpd="sng">
                      <a:solidFill>
                        <a:srgbClr val="000000">
                          <a:alpha val="0"/>
                        </a:srgbClr>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rgbClr val="EBEBEB"/>
                      </a:solidFill>
                      <a:prstDash val="solid"/>
                      <a:round/>
                      <a:headEnd type="none" w="sm" len="sm"/>
                      <a:tailEnd type="none" w="sm" len="sm"/>
                    </a:lnT>
                    <a:lnB w="9525" cap="flat" cmpd="sng">
                      <a:solidFill>
                        <a:srgbClr val="EBEBEB"/>
                      </a:solidFill>
                      <a:prstDash val="solid"/>
                      <a:round/>
                      <a:headEnd type="none" w="sm" len="sm"/>
                      <a:tailEnd type="none" w="sm" len="sm"/>
                    </a:lnB>
                  </a:tcPr>
                </a:tc>
                <a:extLst>
                  <a:ext uri="{0D108BD9-81ED-4DB2-BD59-A6C34878D82A}">
                    <a16:rowId xmlns:a16="http://schemas.microsoft.com/office/drawing/2014/main" val="10004"/>
                  </a:ext>
                </a:extLst>
              </a:tr>
              <a:tr h="519750">
                <a:tc vMerge="1">
                  <a:txBody>
                    <a:bodyPr/>
                    <a:lstStyle/>
                    <a:p>
                      <a:endParaRPr lang="zh-TW"/>
                    </a:p>
                  </a:txBody>
                  <a:tcPr/>
                </a:tc>
                <a:tc>
                  <a:txBody>
                    <a:bodyPr/>
                    <a:lstStyle/>
                    <a:p>
                      <a:pPr marL="0" marR="0" lvl="0" indent="0" algn="l" rtl="0">
                        <a:lnSpc>
                          <a:spcPct val="100000"/>
                        </a:lnSpc>
                        <a:spcBef>
                          <a:spcPts val="0"/>
                        </a:spcBef>
                        <a:spcAft>
                          <a:spcPts val="0"/>
                        </a:spcAft>
                        <a:buClr>
                          <a:srgbClr val="000000"/>
                        </a:buClr>
                        <a:buSzPts val="2000"/>
                        <a:buFont typeface="Arial"/>
                        <a:buNone/>
                      </a:pPr>
                      <a:r>
                        <a:rPr lang="zh-TW" sz="2000" u="none" strike="noStrike" cap="none">
                          <a:latin typeface="Microsoft JhengHei"/>
                          <a:ea typeface="Microsoft JhengHei"/>
                          <a:cs typeface="Microsoft JhengHei"/>
                          <a:sym typeface="Microsoft JhengHei"/>
                        </a:rPr>
                        <a:t>擁有專業背景</a:t>
                      </a:r>
                      <a:endParaRPr sz="1400" u="none" strike="noStrike" cap="none"/>
                    </a:p>
                  </a:txBody>
                  <a:tcPr marL="38100" marR="38100" marT="38100" marB="38100">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EBEBEB"/>
                      </a:solidFill>
                      <a:prstDash val="solid"/>
                      <a:round/>
                      <a:headEnd type="none" w="sm" len="sm"/>
                      <a:tailEnd type="none" w="sm" len="sm"/>
                    </a:lnT>
                    <a:lnB w="9525" cap="flat" cmpd="sng">
                      <a:solidFill>
                        <a:srgbClr val="EBEBEB"/>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2000"/>
                        <a:buFont typeface="Arial"/>
                        <a:buNone/>
                      </a:pPr>
                      <a:r>
                        <a:rPr lang="zh-TW" sz="2000" u="none" strike="noStrike" cap="none">
                          <a:latin typeface="Microsoft JhengHei"/>
                          <a:ea typeface="Microsoft JhengHei"/>
                          <a:cs typeface="Microsoft JhengHei"/>
                          <a:sym typeface="Microsoft JhengHei"/>
                        </a:rPr>
                        <a:t>1.594</a:t>
                      </a:r>
                      <a:endParaRPr sz="1400" u="none" strike="noStrike" cap="none"/>
                    </a:p>
                  </a:txBody>
                  <a:tcPr marL="38100" marR="38100" marT="38100" marB="38100">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EBEBEB"/>
                      </a:solidFill>
                      <a:prstDash val="solid"/>
                      <a:round/>
                      <a:headEnd type="none" w="sm" len="sm"/>
                      <a:tailEnd type="none" w="sm" len="sm"/>
                    </a:lnT>
                    <a:lnB w="9525" cap="flat" cmpd="sng">
                      <a:solidFill>
                        <a:srgbClr val="EBEBEB"/>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2000"/>
                        <a:buFont typeface="Arial"/>
                        <a:buNone/>
                      </a:pPr>
                      <a:r>
                        <a:rPr lang="zh-TW" sz="2000" u="none" strike="noStrike" cap="none">
                          <a:latin typeface="Microsoft JhengHei"/>
                          <a:ea typeface="Microsoft JhengHei"/>
                          <a:cs typeface="Microsoft JhengHei"/>
                          <a:sym typeface="Microsoft JhengHei"/>
                        </a:rPr>
                        <a:t>0.210</a:t>
                      </a:r>
                      <a:endParaRPr sz="1400" u="none" strike="noStrike" cap="none"/>
                    </a:p>
                  </a:txBody>
                  <a:tcPr marL="38100" marR="38100" marT="38100" marB="38100">
                    <a:lnL w="9525" cap="flat" cmpd="sng">
                      <a:solidFill>
                        <a:srgbClr val="000000">
                          <a:alpha val="0"/>
                        </a:srgbClr>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rgbClr val="EBEBEB"/>
                      </a:solidFill>
                      <a:prstDash val="solid"/>
                      <a:round/>
                      <a:headEnd type="none" w="sm" len="sm"/>
                      <a:tailEnd type="none" w="sm" len="sm"/>
                    </a:lnT>
                    <a:lnB w="9525" cap="flat" cmpd="sng">
                      <a:solidFill>
                        <a:srgbClr val="EBEBEB"/>
                      </a:solidFill>
                      <a:prstDash val="solid"/>
                      <a:round/>
                      <a:headEnd type="none" w="sm" len="sm"/>
                      <a:tailEnd type="none" w="sm" len="sm"/>
                    </a:lnB>
                  </a:tcPr>
                </a:tc>
                <a:extLst>
                  <a:ext uri="{0D108BD9-81ED-4DB2-BD59-A6C34878D82A}">
                    <a16:rowId xmlns:a16="http://schemas.microsoft.com/office/drawing/2014/main" val="10005"/>
                  </a:ext>
                </a:extLst>
              </a:tr>
              <a:tr h="519750">
                <a:tc>
                  <a:txBody>
                    <a:bodyPr/>
                    <a:lstStyle/>
                    <a:p>
                      <a:pPr marL="0" marR="0" lvl="0" indent="0" algn="l" rtl="0">
                        <a:lnSpc>
                          <a:spcPct val="100000"/>
                        </a:lnSpc>
                        <a:spcBef>
                          <a:spcPts val="0"/>
                        </a:spcBef>
                        <a:spcAft>
                          <a:spcPts val="0"/>
                        </a:spcAft>
                        <a:buClr>
                          <a:srgbClr val="000000"/>
                        </a:buClr>
                        <a:buSzPts val="2000"/>
                        <a:buFont typeface="Arial"/>
                        <a:buNone/>
                      </a:pPr>
                      <a:r>
                        <a:rPr lang="zh-TW" sz="2000" u="none" strike="noStrike" cap="none">
                          <a:latin typeface="Microsoft JhengHei"/>
                          <a:ea typeface="Microsoft JhengHei"/>
                          <a:cs typeface="Microsoft JhengHei"/>
                          <a:sym typeface="Microsoft JhengHei"/>
                        </a:rPr>
                        <a:t>擁有專業背景</a:t>
                      </a:r>
                      <a:endParaRPr sz="1400" u="none" strike="noStrike" cap="none"/>
                    </a:p>
                  </a:txBody>
                  <a:tcPr marL="38100" marR="38100" marT="38100" marB="38100">
                    <a:lnL w="12700" cap="flat" cmpd="sng">
                      <a:solidFill>
                        <a:schemeClr val="dk1"/>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EBEBEB"/>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2000"/>
                        <a:buFont typeface="Arial"/>
                        <a:buNone/>
                      </a:pPr>
                      <a:r>
                        <a:rPr lang="zh-TW" sz="2000" u="none" strike="noStrike" cap="none">
                          <a:latin typeface="Microsoft JhengHei"/>
                          <a:ea typeface="Microsoft JhengHei"/>
                          <a:cs typeface="Microsoft JhengHei"/>
                          <a:sym typeface="Microsoft JhengHei"/>
                        </a:rPr>
                        <a:t>尋路時間</a:t>
                      </a:r>
                      <a:endParaRPr sz="1400" u="none" strike="noStrike" cap="none"/>
                    </a:p>
                  </a:txBody>
                  <a:tcPr marL="38100" marR="38100" marT="38100" marB="38100">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EBEBEB"/>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2000"/>
                        <a:buFont typeface="Arial"/>
                        <a:buNone/>
                      </a:pPr>
                      <a:r>
                        <a:rPr lang="zh-TW" sz="2000" u="none" strike="noStrike" cap="none">
                          <a:latin typeface="Microsoft JhengHei"/>
                          <a:ea typeface="Microsoft JhengHei"/>
                          <a:cs typeface="Microsoft JhengHei"/>
                          <a:sym typeface="Microsoft JhengHei"/>
                        </a:rPr>
                        <a:t>0.001</a:t>
                      </a:r>
                      <a:endParaRPr sz="1400" u="none" strike="noStrike" cap="none"/>
                    </a:p>
                  </a:txBody>
                  <a:tcPr marL="38100" marR="38100" marT="38100" marB="38100">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EBEBEB"/>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2000"/>
                        <a:buFont typeface="Arial"/>
                        <a:buNone/>
                      </a:pPr>
                      <a:r>
                        <a:rPr lang="zh-TW" sz="2000" u="none" strike="noStrike" cap="none">
                          <a:latin typeface="Microsoft JhengHei"/>
                          <a:ea typeface="Microsoft JhengHei"/>
                          <a:cs typeface="Microsoft JhengHei"/>
                          <a:sym typeface="Microsoft JhengHei"/>
                        </a:rPr>
                        <a:t>0.976</a:t>
                      </a:r>
                      <a:endParaRPr sz="1400" u="none" strike="noStrike" cap="none"/>
                    </a:p>
                  </a:txBody>
                  <a:tcPr marL="38100" marR="38100" marT="38100" marB="38100">
                    <a:lnL w="9525" cap="flat" cmpd="sng">
                      <a:solidFill>
                        <a:srgbClr val="000000">
                          <a:alpha val="0"/>
                        </a:srgbClr>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rgbClr val="EBEBEB"/>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6"/>
                  </a:ext>
                </a:extLst>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390"/>
        <p:cNvGrpSpPr/>
        <p:nvPr/>
      </p:nvGrpSpPr>
      <p:grpSpPr>
        <a:xfrm>
          <a:off x="0" y="0"/>
          <a:ext cx="0" cy="0"/>
          <a:chOff x="0" y="0"/>
          <a:chExt cx="0" cy="0"/>
        </a:xfrm>
      </p:grpSpPr>
      <p:sp>
        <p:nvSpPr>
          <p:cNvPr id="391" name="Google Shape;391;p34"/>
          <p:cNvSpPr txBox="1"/>
          <p:nvPr/>
        </p:nvSpPr>
        <p:spPr>
          <a:xfrm>
            <a:off x="-21800" y="6356350"/>
            <a:ext cx="12213800" cy="501650"/>
          </a:xfrm>
          <a:prstGeom prst="rect">
            <a:avLst/>
          </a:prstGeom>
          <a:solidFill>
            <a:srgbClr val="FFC000"/>
          </a:solidFill>
          <a:ln>
            <a:noFill/>
          </a:ln>
        </p:spPr>
        <p:txBody>
          <a:bodyPr spcFirstLastPara="1" wrap="square" lIns="91425" tIns="45700" rIns="91425" bIns="45700" anchor="t" anchorCtr="0">
            <a:noAutofit/>
          </a:bodyPr>
          <a:lstStyle/>
          <a:p>
            <a:pPr marL="0" marR="0" lvl="0" indent="0" algn="l" rtl="0">
              <a:lnSpc>
                <a:spcPct val="120000"/>
              </a:lnSpc>
              <a:spcBef>
                <a:spcPts val="0"/>
              </a:spcBef>
              <a:spcAft>
                <a:spcPts val="0"/>
              </a:spcAft>
              <a:buClr>
                <a:schemeClr val="dk1"/>
              </a:buClr>
              <a:buSzPts val="2400"/>
              <a:buFont typeface="Arial"/>
              <a:buNone/>
            </a:pPr>
            <a:endParaRPr sz="2400" b="0" i="0" u="none" strike="noStrike" cap="none">
              <a:solidFill>
                <a:schemeClr val="dk1"/>
              </a:solidFill>
              <a:latin typeface="Microsoft JhengHei"/>
              <a:ea typeface="Microsoft JhengHei"/>
              <a:cs typeface="Microsoft JhengHei"/>
              <a:sym typeface="Microsoft JhengHei"/>
            </a:endParaRPr>
          </a:p>
          <a:p>
            <a:pPr marL="342900" marR="0" lvl="0" indent="-190500" algn="l" rtl="0">
              <a:lnSpc>
                <a:spcPct val="120000"/>
              </a:lnSpc>
              <a:spcBef>
                <a:spcPts val="1000"/>
              </a:spcBef>
              <a:spcAft>
                <a:spcPts val="0"/>
              </a:spcAft>
              <a:buClr>
                <a:schemeClr val="dk1"/>
              </a:buClr>
              <a:buSzPts val="2400"/>
              <a:buFont typeface="Arial"/>
              <a:buNone/>
            </a:pPr>
            <a:endParaRPr sz="2400" b="0" i="0" u="none" strike="noStrike" cap="none">
              <a:solidFill>
                <a:schemeClr val="dk1"/>
              </a:solidFill>
              <a:latin typeface="Microsoft JhengHei"/>
              <a:ea typeface="Microsoft JhengHei"/>
              <a:cs typeface="Microsoft JhengHei"/>
              <a:sym typeface="Microsoft JhengHei"/>
            </a:endParaRPr>
          </a:p>
          <a:p>
            <a:pPr marL="342900" marR="0" lvl="0" indent="-190500" algn="ctr" rtl="0">
              <a:lnSpc>
                <a:spcPct val="120000"/>
              </a:lnSpc>
              <a:spcBef>
                <a:spcPts val="1000"/>
              </a:spcBef>
              <a:spcAft>
                <a:spcPts val="0"/>
              </a:spcAft>
              <a:buClr>
                <a:schemeClr val="dk1"/>
              </a:buClr>
              <a:buSzPts val="2400"/>
              <a:buFont typeface="Arial"/>
              <a:buNone/>
            </a:pPr>
            <a:endParaRPr sz="2400" b="0" i="0" u="none" strike="noStrike" cap="none">
              <a:solidFill>
                <a:schemeClr val="dk1"/>
              </a:solidFill>
              <a:latin typeface="Microsoft JhengHei"/>
              <a:ea typeface="Microsoft JhengHei"/>
              <a:cs typeface="Microsoft JhengHei"/>
              <a:sym typeface="Microsoft JhengHei"/>
            </a:endParaRPr>
          </a:p>
        </p:txBody>
      </p:sp>
      <p:sp>
        <p:nvSpPr>
          <p:cNvPr id="392" name="Google Shape;392;p34"/>
          <p:cNvSpPr txBox="1"/>
          <p:nvPr/>
        </p:nvSpPr>
        <p:spPr>
          <a:xfrm>
            <a:off x="716436" y="287374"/>
            <a:ext cx="6020266" cy="101562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6000"/>
              <a:buFont typeface="Arial"/>
              <a:buNone/>
            </a:pPr>
            <a:r>
              <a:rPr lang="zh-TW" sz="6000" b="1" i="0" u="none" strike="noStrike" cap="none">
                <a:solidFill>
                  <a:schemeClr val="dk1"/>
                </a:solidFill>
                <a:latin typeface="Microsoft JhengHei"/>
                <a:ea typeface="Microsoft JhengHei"/>
                <a:cs typeface="Microsoft JhengHei"/>
                <a:sym typeface="Microsoft JhengHei"/>
              </a:rPr>
              <a:t>Conclusions</a:t>
            </a:r>
            <a:endParaRPr sz="1400" b="0" i="0" u="none" strike="noStrike" cap="none">
              <a:solidFill>
                <a:srgbClr val="000000"/>
              </a:solidFill>
              <a:latin typeface="Arial"/>
              <a:ea typeface="Arial"/>
              <a:cs typeface="Arial"/>
              <a:sym typeface="Arial"/>
            </a:endParaRPr>
          </a:p>
        </p:txBody>
      </p:sp>
      <p:sp>
        <p:nvSpPr>
          <p:cNvPr id="393" name="Google Shape;393;p3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ltLang="zh-TW"/>
              <a:t>26</a:t>
            </a:fld>
            <a:endParaRPr/>
          </a:p>
        </p:txBody>
      </p:sp>
      <p:sp>
        <p:nvSpPr>
          <p:cNvPr id="394" name="Google Shape;394;p34"/>
          <p:cNvSpPr/>
          <p:nvPr/>
        </p:nvSpPr>
        <p:spPr>
          <a:xfrm>
            <a:off x="389415" y="1677019"/>
            <a:ext cx="11687175" cy="4893607"/>
          </a:xfrm>
          <a:prstGeom prst="rect">
            <a:avLst/>
          </a:prstGeom>
          <a:noFill/>
          <a:ln>
            <a:noFill/>
          </a:ln>
        </p:spPr>
        <p:txBody>
          <a:bodyPr spcFirstLastPara="1" wrap="square" lIns="91425" tIns="45700" rIns="91425" bIns="45700" anchor="t" anchorCtr="0">
            <a:spAutoFit/>
          </a:bodyPr>
          <a:lstStyle/>
          <a:p>
            <a:pPr marL="285750" marR="0" lvl="0" indent="-285750" algn="l" rtl="0">
              <a:lnSpc>
                <a:spcPct val="130000"/>
              </a:lnSpc>
              <a:spcBef>
                <a:spcPts val="0"/>
              </a:spcBef>
              <a:spcAft>
                <a:spcPts val="0"/>
              </a:spcAft>
              <a:buClr>
                <a:schemeClr val="dk1"/>
              </a:buClr>
              <a:buSzPts val="2400"/>
              <a:buFont typeface="Noto Sans Symbols"/>
              <a:buChar char="⮚"/>
            </a:pPr>
            <a:r>
              <a:rPr lang="zh-TW" sz="2400" b="1" i="0" u="none" strike="noStrike" cap="none">
                <a:solidFill>
                  <a:schemeClr val="dk1"/>
                </a:solidFill>
                <a:latin typeface="Microsoft JhengHei"/>
                <a:ea typeface="Microsoft JhengHei"/>
                <a:cs typeface="Microsoft JhengHei"/>
                <a:sym typeface="Microsoft JhengHei"/>
              </a:rPr>
              <a:t>緊急標誌對尋路正面影響</a:t>
            </a:r>
            <a:endParaRPr sz="2400" b="1" i="0" u="none" strike="noStrike" cap="none">
              <a:solidFill>
                <a:schemeClr val="dk1"/>
              </a:solidFill>
              <a:latin typeface="Microsoft JhengHei"/>
              <a:ea typeface="Microsoft JhengHei"/>
              <a:cs typeface="Microsoft JhengHei"/>
              <a:sym typeface="Microsoft JhengHei"/>
            </a:endParaRPr>
          </a:p>
          <a:p>
            <a:pPr marL="457200" marR="0" lvl="0" indent="-457200" algn="l" rtl="0">
              <a:lnSpc>
                <a:spcPct val="130000"/>
              </a:lnSpc>
              <a:spcBef>
                <a:spcPts val="0"/>
              </a:spcBef>
              <a:spcAft>
                <a:spcPts val="0"/>
              </a:spcAft>
              <a:buClr>
                <a:schemeClr val="dk1"/>
              </a:buClr>
              <a:buSzPts val="2400"/>
              <a:buFont typeface="Arial"/>
              <a:buAutoNum type="arabicPeriod"/>
            </a:pPr>
            <a:r>
              <a:rPr lang="zh-TW" sz="2400" b="0" i="0" u="none" strike="noStrike" cap="none">
                <a:solidFill>
                  <a:srgbClr val="000000"/>
                </a:solidFill>
                <a:latin typeface="Arial"/>
                <a:ea typeface="Arial"/>
                <a:cs typeface="Arial"/>
                <a:sym typeface="Arial"/>
              </a:rPr>
              <a:t>有標誌比沒有標誌好</a:t>
            </a:r>
            <a:endParaRPr sz="2400" b="0" i="0" u="none" strike="noStrike" cap="none">
              <a:solidFill>
                <a:srgbClr val="000000"/>
              </a:solidFill>
              <a:latin typeface="Arial"/>
              <a:ea typeface="Arial"/>
              <a:cs typeface="Arial"/>
              <a:sym typeface="Arial"/>
            </a:endParaRPr>
          </a:p>
          <a:p>
            <a:pPr marL="457200" marR="0" lvl="0" indent="-457200" algn="l" rtl="0">
              <a:lnSpc>
                <a:spcPct val="130000"/>
              </a:lnSpc>
              <a:spcBef>
                <a:spcPts val="0"/>
              </a:spcBef>
              <a:spcAft>
                <a:spcPts val="0"/>
              </a:spcAft>
              <a:buClr>
                <a:schemeClr val="dk1"/>
              </a:buClr>
              <a:buSzPts val="2400"/>
              <a:buFont typeface="Arial"/>
              <a:buAutoNum type="arabicPeriod"/>
            </a:pPr>
            <a:r>
              <a:rPr lang="zh-TW" sz="2400" b="0" i="0" u="none" strike="noStrike" cap="none">
                <a:solidFill>
                  <a:srgbClr val="000000"/>
                </a:solidFill>
                <a:latin typeface="Arial"/>
                <a:ea typeface="Arial"/>
                <a:cs typeface="Arial"/>
                <a:sym typeface="Arial"/>
              </a:rPr>
              <a:t>儘管沒有統計顯著性，</a:t>
            </a:r>
            <a:r>
              <a:rPr lang="zh-TW" sz="2400" b="1" i="0" u="none" strike="noStrike" cap="none">
                <a:solidFill>
                  <a:srgbClr val="000000"/>
                </a:solidFill>
                <a:latin typeface="Arial"/>
                <a:ea typeface="Arial"/>
                <a:cs typeface="Arial"/>
                <a:sym typeface="Arial"/>
              </a:rPr>
              <a:t>舊式標誌優於新式標誌</a:t>
            </a:r>
            <a:endParaRPr sz="2400" b="1" i="0" u="none" strike="noStrike" cap="none">
              <a:solidFill>
                <a:srgbClr val="000000"/>
              </a:solidFill>
              <a:latin typeface="Arial"/>
              <a:ea typeface="Arial"/>
              <a:cs typeface="Arial"/>
              <a:sym typeface="Arial"/>
            </a:endParaRPr>
          </a:p>
          <a:p>
            <a:pPr marL="0" marR="0" lvl="0" indent="0" algn="l" rtl="0">
              <a:lnSpc>
                <a:spcPct val="130000"/>
              </a:lnSpc>
              <a:spcBef>
                <a:spcPts val="0"/>
              </a:spcBef>
              <a:spcAft>
                <a:spcPts val="0"/>
              </a:spcAft>
              <a:buClr>
                <a:srgbClr val="000000"/>
              </a:buClr>
              <a:buSzPts val="2400"/>
              <a:buFont typeface="Arial"/>
              <a:buNone/>
            </a:pPr>
            <a:r>
              <a:rPr lang="zh-TW" sz="2400" b="0" i="0" u="none" strike="noStrike" cap="none">
                <a:solidFill>
                  <a:srgbClr val="000000"/>
                </a:solidFill>
                <a:latin typeface="Arial"/>
                <a:ea typeface="Arial"/>
                <a:cs typeface="Arial"/>
                <a:sym typeface="Arial"/>
              </a:rPr>
              <a:t>新標誌比舊標誌更明亮、更醒目，具有更突出的符號；舊標誌在文字表現更大。此外，由於舊式標誌在台灣的使用時間比新版本長，也許經驗起了作用。</a:t>
            </a:r>
            <a:endParaRPr sz="2400" b="0" i="0" u="none" strike="noStrike" cap="none">
              <a:solidFill>
                <a:srgbClr val="000000"/>
              </a:solidFill>
              <a:latin typeface="Arial"/>
              <a:ea typeface="Arial"/>
              <a:cs typeface="Arial"/>
              <a:sym typeface="Arial"/>
            </a:endParaRPr>
          </a:p>
          <a:p>
            <a:pPr marL="0" marR="0" lvl="0" indent="0" algn="l" rtl="0">
              <a:lnSpc>
                <a:spcPct val="130000"/>
              </a:lnSpc>
              <a:spcBef>
                <a:spcPts val="0"/>
              </a:spcBef>
              <a:spcAft>
                <a:spcPts val="0"/>
              </a:spcAft>
              <a:buClr>
                <a:srgbClr val="000000"/>
              </a:buClr>
              <a:buSzPts val="2400"/>
              <a:buFont typeface="Arial"/>
              <a:buNone/>
            </a:pPr>
            <a:endParaRPr sz="2400" b="0" i="0" u="none" strike="noStrike" cap="none">
              <a:solidFill>
                <a:srgbClr val="000000"/>
              </a:solidFill>
              <a:latin typeface="Arial"/>
              <a:ea typeface="Arial"/>
              <a:cs typeface="Arial"/>
              <a:sym typeface="Arial"/>
            </a:endParaRPr>
          </a:p>
          <a:p>
            <a:pPr marL="342900" marR="0" lvl="0" indent="-342900" algn="l" rtl="0">
              <a:lnSpc>
                <a:spcPct val="130000"/>
              </a:lnSpc>
              <a:spcBef>
                <a:spcPts val="0"/>
              </a:spcBef>
              <a:spcAft>
                <a:spcPts val="0"/>
              </a:spcAft>
              <a:buClr>
                <a:schemeClr val="dk1"/>
              </a:buClr>
              <a:buSzPts val="2400"/>
              <a:buFont typeface="Noto Sans Symbols"/>
              <a:buChar char="⮚"/>
            </a:pPr>
            <a:r>
              <a:rPr lang="zh-TW" sz="2400" b="1" i="0" u="none" strike="noStrike" cap="none">
                <a:solidFill>
                  <a:schemeClr val="dk1"/>
                </a:solidFill>
                <a:latin typeface="Microsoft JhengHei"/>
                <a:ea typeface="Microsoft JhengHei"/>
                <a:cs typeface="Microsoft JhengHei"/>
                <a:sym typeface="Microsoft JhengHei"/>
              </a:rPr>
              <a:t>特徵導致的尋路差異</a:t>
            </a:r>
            <a:endParaRPr sz="2400" b="1" i="0" u="none" strike="noStrike" cap="none">
              <a:solidFill>
                <a:schemeClr val="dk1"/>
              </a:solidFill>
              <a:latin typeface="Microsoft JhengHei"/>
              <a:ea typeface="Microsoft JhengHei"/>
              <a:cs typeface="Microsoft JhengHei"/>
              <a:sym typeface="Microsoft JhengHei"/>
            </a:endParaRPr>
          </a:p>
          <a:p>
            <a:pPr marL="457200" marR="0" lvl="0" indent="-457200" algn="l" rtl="0">
              <a:lnSpc>
                <a:spcPct val="130000"/>
              </a:lnSpc>
              <a:spcBef>
                <a:spcPts val="0"/>
              </a:spcBef>
              <a:spcAft>
                <a:spcPts val="0"/>
              </a:spcAft>
              <a:buClr>
                <a:schemeClr val="dk1"/>
              </a:buClr>
              <a:buSzPts val="2400"/>
              <a:buFont typeface="Arial"/>
              <a:buAutoNum type="arabicPeriod"/>
            </a:pPr>
            <a:r>
              <a:rPr lang="zh-TW" sz="2400" b="0" i="0" u="none" strike="noStrike" cap="none">
                <a:solidFill>
                  <a:srgbClr val="000000"/>
                </a:solidFill>
                <a:latin typeface="Arial"/>
                <a:ea typeface="Arial"/>
                <a:cs typeface="Arial"/>
                <a:sym typeface="Arial"/>
              </a:rPr>
              <a:t>男性比女性具有更好方向感(無論標誌的存在/不存在或類型如何)</a:t>
            </a:r>
            <a:endParaRPr sz="1400" b="0" i="0" u="none" strike="noStrike" cap="none">
              <a:solidFill>
                <a:srgbClr val="000000"/>
              </a:solidFill>
              <a:latin typeface="Arial"/>
              <a:ea typeface="Arial"/>
              <a:cs typeface="Arial"/>
              <a:sym typeface="Arial"/>
            </a:endParaRPr>
          </a:p>
          <a:p>
            <a:pPr marL="457200" marR="0" lvl="0" indent="-457200" algn="l" rtl="0">
              <a:lnSpc>
                <a:spcPct val="130000"/>
              </a:lnSpc>
              <a:spcBef>
                <a:spcPts val="0"/>
              </a:spcBef>
              <a:spcAft>
                <a:spcPts val="0"/>
              </a:spcAft>
              <a:buClr>
                <a:schemeClr val="dk1"/>
              </a:buClr>
              <a:buSzPts val="2400"/>
              <a:buFont typeface="Arial"/>
              <a:buAutoNum type="arabicPeriod"/>
            </a:pPr>
            <a:r>
              <a:rPr lang="zh-TW" sz="2400" b="0" i="0" u="none" strike="noStrike" cap="none">
                <a:solidFill>
                  <a:srgbClr val="000000"/>
                </a:solidFill>
                <a:latin typeface="Arial"/>
                <a:ea typeface="Arial"/>
                <a:cs typeface="Arial"/>
                <a:sym typeface="Arial"/>
              </a:rPr>
              <a:t>建築工人和消防安全人員在尋找出口方面優勢並不明顯</a:t>
            </a:r>
            <a:endParaRPr sz="2400" b="1" i="0" u="none" strike="noStrike" cap="none">
              <a:solidFill>
                <a:schemeClr val="dk1"/>
              </a:solidFill>
              <a:latin typeface="Microsoft JhengHei"/>
              <a:ea typeface="Microsoft JhengHei"/>
              <a:cs typeface="Microsoft JhengHei"/>
              <a:sym typeface="Microsoft JhengHei"/>
            </a:endParaRPr>
          </a:p>
          <a:p>
            <a:pPr marL="457200" marR="0" lvl="0" indent="-304800" algn="l" rtl="0">
              <a:lnSpc>
                <a:spcPct val="130000"/>
              </a:lnSpc>
              <a:spcBef>
                <a:spcPts val="0"/>
              </a:spcBef>
              <a:spcAft>
                <a:spcPts val="0"/>
              </a:spcAft>
              <a:buClr>
                <a:schemeClr val="dk1"/>
              </a:buClr>
              <a:buSzPts val="2400"/>
              <a:buFont typeface="Arial"/>
              <a:buNone/>
            </a:pPr>
            <a:endParaRPr sz="2400" b="1" i="0" u="none" strike="noStrike" cap="none">
              <a:solidFill>
                <a:schemeClr val="dk1"/>
              </a:solidFill>
              <a:latin typeface="Microsoft JhengHei"/>
              <a:ea typeface="Microsoft JhengHei"/>
              <a:cs typeface="Microsoft JhengHei"/>
              <a:sym typeface="Microsoft JhengHei"/>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398"/>
        <p:cNvGrpSpPr/>
        <p:nvPr/>
      </p:nvGrpSpPr>
      <p:grpSpPr>
        <a:xfrm>
          <a:off x="0" y="0"/>
          <a:ext cx="0" cy="0"/>
          <a:chOff x="0" y="0"/>
          <a:chExt cx="0" cy="0"/>
        </a:xfrm>
      </p:grpSpPr>
      <p:sp>
        <p:nvSpPr>
          <p:cNvPr id="399" name="Google Shape;399;p35"/>
          <p:cNvSpPr txBox="1"/>
          <p:nvPr/>
        </p:nvSpPr>
        <p:spPr>
          <a:xfrm>
            <a:off x="-21800" y="6356350"/>
            <a:ext cx="12213800" cy="501650"/>
          </a:xfrm>
          <a:prstGeom prst="rect">
            <a:avLst/>
          </a:prstGeom>
          <a:solidFill>
            <a:srgbClr val="FFC000"/>
          </a:solidFill>
          <a:ln>
            <a:noFill/>
          </a:ln>
        </p:spPr>
        <p:txBody>
          <a:bodyPr spcFirstLastPara="1" wrap="square" lIns="91425" tIns="45700" rIns="91425" bIns="45700" anchor="t" anchorCtr="0">
            <a:noAutofit/>
          </a:bodyPr>
          <a:lstStyle/>
          <a:p>
            <a:pPr marL="0" marR="0" lvl="0" indent="0" algn="l" rtl="0">
              <a:lnSpc>
                <a:spcPct val="120000"/>
              </a:lnSpc>
              <a:spcBef>
                <a:spcPts val="0"/>
              </a:spcBef>
              <a:spcAft>
                <a:spcPts val="0"/>
              </a:spcAft>
              <a:buClr>
                <a:schemeClr val="dk1"/>
              </a:buClr>
              <a:buSzPts val="2400"/>
              <a:buFont typeface="Arial"/>
              <a:buNone/>
            </a:pPr>
            <a:endParaRPr sz="2400" b="0" i="0" u="none" strike="noStrike" cap="none">
              <a:solidFill>
                <a:schemeClr val="dk1"/>
              </a:solidFill>
              <a:latin typeface="Microsoft JhengHei"/>
              <a:ea typeface="Microsoft JhengHei"/>
              <a:cs typeface="Microsoft JhengHei"/>
              <a:sym typeface="Microsoft JhengHei"/>
            </a:endParaRPr>
          </a:p>
          <a:p>
            <a:pPr marL="342900" marR="0" lvl="0" indent="-190500" algn="l" rtl="0">
              <a:lnSpc>
                <a:spcPct val="120000"/>
              </a:lnSpc>
              <a:spcBef>
                <a:spcPts val="1000"/>
              </a:spcBef>
              <a:spcAft>
                <a:spcPts val="0"/>
              </a:spcAft>
              <a:buClr>
                <a:schemeClr val="dk1"/>
              </a:buClr>
              <a:buSzPts val="2400"/>
              <a:buFont typeface="Arial"/>
              <a:buNone/>
            </a:pPr>
            <a:endParaRPr sz="2400" b="0" i="0" u="none" strike="noStrike" cap="none">
              <a:solidFill>
                <a:schemeClr val="dk1"/>
              </a:solidFill>
              <a:latin typeface="Microsoft JhengHei"/>
              <a:ea typeface="Microsoft JhengHei"/>
              <a:cs typeface="Microsoft JhengHei"/>
              <a:sym typeface="Microsoft JhengHei"/>
            </a:endParaRPr>
          </a:p>
          <a:p>
            <a:pPr marL="342900" marR="0" lvl="0" indent="-190500" algn="ctr" rtl="0">
              <a:lnSpc>
                <a:spcPct val="120000"/>
              </a:lnSpc>
              <a:spcBef>
                <a:spcPts val="1000"/>
              </a:spcBef>
              <a:spcAft>
                <a:spcPts val="0"/>
              </a:spcAft>
              <a:buClr>
                <a:schemeClr val="dk1"/>
              </a:buClr>
              <a:buSzPts val="2400"/>
              <a:buFont typeface="Arial"/>
              <a:buNone/>
            </a:pPr>
            <a:endParaRPr sz="2400" b="0" i="0" u="none" strike="noStrike" cap="none">
              <a:solidFill>
                <a:schemeClr val="dk1"/>
              </a:solidFill>
              <a:latin typeface="Microsoft JhengHei"/>
              <a:ea typeface="Microsoft JhengHei"/>
              <a:cs typeface="Microsoft JhengHei"/>
              <a:sym typeface="Microsoft JhengHei"/>
            </a:endParaRPr>
          </a:p>
        </p:txBody>
      </p:sp>
      <p:sp>
        <p:nvSpPr>
          <p:cNvPr id="400" name="Google Shape;400;p35"/>
          <p:cNvSpPr txBox="1"/>
          <p:nvPr/>
        </p:nvSpPr>
        <p:spPr>
          <a:xfrm>
            <a:off x="707200" y="315083"/>
            <a:ext cx="4685894" cy="101562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6000"/>
              <a:buFont typeface="Arial"/>
              <a:buNone/>
            </a:pPr>
            <a:r>
              <a:rPr lang="zh-TW" sz="6000" b="1" i="0" u="none" strike="noStrike" cap="none">
                <a:solidFill>
                  <a:schemeClr val="dk1"/>
                </a:solidFill>
                <a:latin typeface="Microsoft JhengHei"/>
                <a:ea typeface="Microsoft JhengHei"/>
                <a:cs typeface="Microsoft JhengHei"/>
                <a:sym typeface="Microsoft JhengHei"/>
              </a:rPr>
              <a:t>Conclusions</a:t>
            </a:r>
            <a:endParaRPr sz="1400" b="0" i="0" u="none" strike="noStrike" cap="none">
              <a:solidFill>
                <a:srgbClr val="000000"/>
              </a:solidFill>
              <a:latin typeface="Arial"/>
              <a:ea typeface="Arial"/>
              <a:cs typeface="Arial"/>
              <a:sym typeface="Arial"/>
            </a:endParaRPr>
          </a:p>
        </p:txBody>
      </p:sp>
      <p:sp>
        <p:nvSpPr>
          <p:cNvPr id="401" name="Google Shape;401;p3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ltLang="zh-TW"/>
              <a:t>27</a:t>
            </a:fld>
            <a:endParaRPr/>
          </a:p>
        </p:txBody>
      </p:sp>
      <p:sp>
        <p:nvSpPr>
          <p:cNvPr id="402" name="Google Shape;402;p35"/>
          <p:cNvSpPr/>
          <p:nvPr/>
        </p:nvSpPr>
        <p:spPr>
          <a:xfrm>
            <a:off x="504826" y="1552702"/>
            <a:ext cx="10729232" cy="3970277"/>
          </a:xfrm>
          <a:prstGeom prst="rect">
            <a:avLst/>
          </a:prstGeom>
          <a:noFill/>
          <a:ln>
            <a:noFill/>
          </a:ln>
        </p:spPr>
        <p:txBody>
          <a:bodyPr spcFirstLastPara="1" wrap="square" lIns="91425" tIns="45700" rIns="91425" bIns="45700" anchor="t" anchorCtr="0">
            <a:spAutoFit/>
          </a:bodyPr>
          <a:lstStyle/>
          <a:p>
            <a:pPr marL="285750" marR="0" lvl="0" indent="-285750" algn="l" rtl="0">
              <a:lnSpc>
                <a:spcPct val="150000"/>
              </a:lnSpc>
              <a:spcBef>
                <a:spcPts val="0"/>
              </a:spcBef>
              <a:spcAft>
                <a:spcPts val="0"/>
              </a:spcAft>
              <a:buClr>
                <a:schemeClr val="dk1"/>
              </a:buClr>
              <a:buSzPts val="2400"/>
              <a:buFont typeface="Noto Sans Symbols"/>
              <a:buChar char="⮚"/>
            </a:pPr>
            <a:r>
              <a:rPr lang="zh-TW" sz="2400" b="0" i="0" u="none" strike="noStrike" cap="none">
                <a:solidFill>
                  <a:srgbClr val="000000"/>
                </a:solidFill>
                <a:latin typeface="Arial"/>
                <a:ea typeface="Arial"/>
                <a:cs typeface="Arial"/>
                <a:sym typeface="Arial"/>
              </a:rPr>
              <a:t>除了走廊佈局或可以看到門時，人們傾向於左轉，原因尚不清楚。</a:t>
            </a:r>
            <a:endParaRPr sz="2400" b="0" i="0" u="none" strike="noStrike" cap="none">
              <a:solidFill>
                <a:srgbClr val="000000"/>
              </a:solidFill>
              <a:latin typeface="Arial"/>
              <a:ea typeface="Arial"/>
              <a:cs typeface="Arial"/>
              <a:sym typeface="Arial"/>
            </a:endParaRPr>
          </a:p>
          <a:p>
            <a:pPr marL="285750" marR="0" lvl="0" indent="-285750" algn="l" rtl="0">
              <a:lnSpc>
                <a:spcPct val="150000"/>
              </a:lnSpc>
              <a:spcBef>
                <a:spcPts val="0"/>
              </a:spcBef>
              <a:spcAft>
                <a:spcPts val="0"/>
              </a:spcAft>
              <a:buClr>
                <a:schemeClr val="dk1"/>
              </a:buClr>
              <a:buSzPts val="2400"/>
              <a:buFont typeface="Noto Sans Symbols"/>
              <a:buChar char="⮚"/>
            </a:pPr>
            <a:r>
              <a:rPr lang="zh-TW" sz="2400" b="0" i="0" u="none" strike="noStrike" cap="none">
                <a:solidFill>
                  <a:srgbClr val="000000"/>
                </a:solidFill>
                <a:latin typeface="Arial"/>
                <a:ea typeface="Arial"/>
                <a:cs typeface="Arial"/>
                <a:sym typeface="Arial"/>
              </a:rPr>
              <a:t>有時，儘管有其他指示，他們仍會左轉--</a:t>
            </a:r>
            <a:r>
              <a:rPr lang="zh-TW" sz="2400" b="0" i="0" u="none" strike="noStrike" cap="none">
                <a:solidFill>
                  <a:srgbClr val="C55A11"/>
                </a:solidFill>
                <a:latin typeface="Arial"/>
                <a:ea typeface="Arial"/>
                <a:cs typeface="Arial"/>
                <a:sym typeface="Arial"/>
              </a:rPr>
              <a:t>標誌明顯與清楚十分重要</a:t>
            </a:r>
            <a:endParaRPr sz="2400" b="0" i="0" u="none" strike="noStrike" cap="none">
              <a:solidFill>
                <a:srgbClr val="C55A11"/>
              </a:solidFill>
              <a:latin typeface="Arial"/>
              <a:ea typeface="Arial"/>
              <a:cs typeface="Arial"/>
              <a:sym typeface="Arial"/>
            </a:endParaRPr>
          </a:p>
          <a:p>
            <a:pPr marL="285750" marR="0" lvl="0" indent="-285750" algn="l" rtl="0">
              <a:lnSpc>
                <a:spcPct val="150000"/>
              </a:lnSpc>
              <a:spcBef>
                <a:spcPts val="0"/>
              </a:spcBef>
              <a:spcAft>
                <a:spcPts val="0"/>
              </a:spcAft>
              <a:buClr>
                <a:schemeClr val="dk1"/>
              </a:buClr>
              <a:buSzPts val="2400"/>
              <a:buFont typeface="Noto Sans Symbols"/>
              <a:buChar char="⮚"/>
            </a:pPr>
            <a:r>
              <a:rPr lang="zh-TW" sz="2400" b="0" i="0" u="none" strike="noStrike" cap="none">
                <a:solidFill>
                  <a:srgbClr val="000000"/>
                </a:solidFill>
                <a:latin typeface="Arial"/>
                <a:ea typeface="Arial"/>
                <a:cs typeface="Arial"/>
                <a:sym typeface="Arial"/>
              </a:rPr>
              <a:t>緊急情況下的人們會被吸引到門口。這可能是一個問題。這意味著</a:t>
            </a:r>
            <a:r>
              <a:rPr lang="zh-TW" sz="2400" b="0" i="0" u="none" strike="noStrike" cap="none">
                <a:solidFill>
                  <a:srgbClr val="C55A11"/>
                </a:solidFill>
                <a:latin typeface="Arial"/>
                <a:ea typeface="Arial"/>
                <a:cs typeface="Arial"/>
                <a:sym typeface="Arial"/>
              </a:rPr>
              <a:t>門需要被清楚地標記，並且出口門需要盡可能有高可見度</a:t>
            </a:r>
            <a:r>
              <a:rPr lang="zh-TW" sz="2400" b="0" i="0" u="none" strike="noStrike" cap="none">
                <a:solidFill>
                  <a:srgbClr val="000000"/>
                </a:solidFill>
                <a:latin typeface="Arial"/>
                <a:ea typeface="Arial"/>
                <a:cs typeface="Arial"/>
                <a:sym typeface="Arial"/>
              </a:rPr>
              <a:t>，並且盡可能有區別地標記。</a:t>
            </a:r>
            <a:endParaRPr sz="2400" b="0" i="0" u="none" strike="noStrike" cap="none">
              <a:solidFill>
                <a:srgbClr val="000000"/>
              </a:solidFill>
              <a:latin typeface="Arial"/>
              <a:ea typeface="Arial"/>
              <a:cs typeface="Arial"/>
              <a:sym typeface="Arial"/>
            </a:endParaRPr>
          </a:p>
          <a:p>
            <a:pPr marL="285750" marR="0" lvl="0" indent="-285750" algn="l" rtl="0">
              <a:lnSpc>
                <a:spcPct val="150000"/>
              </a:lnSpc>
              <a:spcBef>
                <a:spcPts val="0"/>
              </a:spcBef>
              <a:spcAft>
                <a:spcPts val="0"/>
              </a:spcAft>
              <a:buClr>
                <a:schemeClr val="dk1"/>
              </a:buClr>
              <a:buSzPts val="2400"/>
              <a:buFont typeface="Noto Sans Symbols"/>
              <a:buChar char="⮚"/>
            </a:pPr>
            <a:r>
              <a:rPr lang="zh-TW" sz="2400" b="0" i="0" u="none" strike="noStrike" cap="none">
                <a:solidFill>
                  <a:srgbClr val="000000"/>
                </a:solidFill>
                <a:latin typeface="Arial"/>
                <a:ea typeface="Arial"/>
                <a:cs typeface="Arial"/>
                <a:sym typeface="Arial"/>
              </a:rPr>
              <a:t>人們往往會忽視標誌，至少第一次看到時是這樣；然而，看到標識的次數越多，就會越意識到這些標識，並越來越遵守它們。這</a:t>
            </a:r>
            <a:r>
              <a:rPr lang="zh-TW" sz="2400" b="0" i="0" u="none" strike="noStrike" cap="none">
                <a:solidFill>
                  <a:srgbClr val="C55A11"/>
                </a:solidFill>
                <a:latin typeface="Arial"/>
                <a:ea typeface="Arial"/>
                <a:cs typeface="Arial"/>
                <a:sym typeface="Arial"/>
              </a:rPr>
              <a:t>意味著在逃生路線上有規律間隔的多個標誌是必要的</a:t>
            </a:r>
            <a:r>
              <a:rPr lang="zh-TW" sz="2400" b="0" i="0" u="none" strike="noStrike" cap="none">
                <a:solidFill>
                  <a:srgbClr val="000000"/>
                </a:solidFill>
                <a:latin typeface="Arial"/>
                <a:ea typeface="Arial"/>
                <a:cs typeface="Arial"/>
                <a:sym typeface="Arial"/>
              </a:rPr>
              <a:t>。</a:t>
            </a:r>
            <a:endParaRPr sz="2400" b="0" i="0" u="none" strike="noStrike" cap="none">
              <a:solidFill>
                <a:srgbClr val="000000"/>
              </a:solidFill>
              <a:latin typeface="Arial"/>
              <a:ea typeface="Arial"/>
              <a:cs typeface="Arial"/>
              <a:sym typeface="Aria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406"/>
        <p:cNvGrpSpPr/>
        <p:nvPr/>
      </p:nvGrpSpPr>
      <p:grpSpPr>
        <a:xfrm>
          <a:off x="0" y="0"/>
          <a:ext cx="0" cy="0"/>
          <a:chOff x="0" y="0"/>
          <a:chExt cx="0" cy="0"/>
        </a:xfrm>
      </p:grpSpPr>
      <p:sp>
        <p:nvSpPr>
          <p:cNvPr id="407" name="Google Shape;407;p36"/>
          <p:cNvSpPr txBox="1"/>
          <p:nvPr/>
        </p:nvSpPr>
        <p:spPr>
          <a:xfrm>
            <a:off x="-21800" y="6356350"/>
            <a:ext cx="12213800" cy="501650"/>
          </a:xfrm>
          <a:prstGeom prst="rect">
            <a:avLst/>
          </a:prstGeom>
          <a:solidFill>
            <a:srgbClr val="FFC000"/>
          </a:solidFill>
          <a:ln>
            <a:noFill/>
          </a:ln>
        </p:spPr>
        <p:txBody>
          <a:bodyPr spcFirstLastPara="1" wrap="square" lIns="91425" tIns="45700" rIns="91425" bIns="45700" anchor="t" anchorCtr="0">
            <a:noAutofit/>
          </a:bodyPr>
          <a:lstStyle/>
          <a:p>
            <a:pPr marL="0" marR="0" lvl="0" indent="0" algn="l" rtl="0">
              <a:lnSpc>
                <a:spcPct val="120000"/>
              </a:lnSpc>
              <a:spcBef>
                <a:spcPts val="0"/>
              </a:spcBef>
              <a:spcAft>
                <a:spcPts val="0"/>
              </a:spcAft>
              <a:buClr>
                <a:schemeClr val="dk1"/>
              </a:buClr>
              <a:buSzPts val="2400"/>
              <a:buFont typeface="Arial"/>
              <a:buNone/>
            </a:pPr>
            <a:endParaRPr sz="2400" b="0" i="0" u="none" strike="noStrike" cap="none">
              <a:solidFill>
                <a:schemeClr val="dk1"/>
              </a:solidFill>
              <a:latin typeface="Microsoft JhengHei"/>
              <a:ea typeface="Microsoft JhengHei"/>
              <a:cs typeface="Microsoft JhengHei"/>
              <a:sym typeface="Microsoft JhengHei"/>
            </a:endParaRPr>
          </a:p>
          <a:p>
            <a:pPr marL="342900" marR="0" lvl="0" indent="-190500" algn="l" rtl="0">
              <a:lnSpc>
                <a:spcPct val="120000"/>
              </a:lnSpc>
              <a:spcBef>
                <a:spcPts val="1000"/>
              </a:spcBef>
              <a:spcAft>
                <a:spcPts val="0"/>
              </a:spcAft>
              <a:buClr>
                <a:schemeClr val="dk1"/>
              </a:buClr>
              <a:buSzPts val="2400"/>
              <a:buFont typeface="Arial"/>
              <a:buNone/>
            </a:pPr>
            <a:endParaRPr sz="2400" b="0" i="0" u="none" strike="noStrike" cap="none">
              <a:solidFill>
                <a:schemeClr val="dk1"/>
              </a:solidFill>
              <a:latin typeface="Microsoft JhengHei"/>
              <a:ea typeface="Microsoft JhengHei"/>
              <a:cs typeface="Microsoft JhengHei"/>
              <a:sym typeface="Microsoft JhengHei"/>
            </a:endParaRPr>
          </a:p>
          <a:p>
            <a:pPr marL="342900" marR="0" lvl="0" indent="-190500" algn="ctr" rtl="0">
              <a:lnSpc>
                <a:spcPct val="120000"/>
              </a:lnSpc>
              <a:spcBef>
                <a:spcPts val="1000"/>
              </a:spcBef>
              <a:spcAft>
                <a:spcPts val="0"/>
              </a:spcAft>
              <a:buClr>
                <a:schemeClr val="dk1"/>
              </a:buClr>
              <a:buSzPts val="2400"/>
              <a:buFont typeface="Arial"/>
              <a:buNone/>
            </a:pPr>
            <a:endParaRPr sz="2400" b="0" i="0" u="none" strike="noStrike" cap="none">
              <a:solidFill>
                <a:schemeClr val="dk1"/>
              </a:solidFill>
              <a:latin typeface="Microsoft JhengHei"/>
              <a:ea typeface="Microsoft JhengHei"/>
              <a:cs typeface="Microsoft JhengHei"/>
              <a:sym typeface="Microsoft JhengHei"/>
            </a:endParaRPr>
          </a:p>
        </p:txBody>
      </p:sp>
      <p:sp>
        <p:nvSpPr>
          <p:cNvPr id="408" name="Google Shape;408;p36"/>
          <p:cNvSpPr txBox="1"/>
          <p:nvPr/>
        </p:nvSpPr>
        <p:spPr>
          <a:xfrm>
            <a:off x="4516911" y="2566447"/>
            <a:ext cx="3563331" cy="1015663"/>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6000"/>
              <a:buFont typeface="Arial"/>
              <a:buNone/>
            </a:pPr>
            <a:r>
              <a:rPr lang="zh-TW" sz="6000" b="1" i="0" u="none" strike="noStrike" cap="none">
                <a:solidFill>
                  <a:schemeClr val="dk1"/>
                </a:solidFill>
                <a:latin typeface="Microsoft JhengHei"/>
                <a:ea typeface="Microsoft JhengHei"/>
                <a:cs typeface="Microsoft JhengHei"/>
                <a:sym typeface="Microsoft JhengHei"/>
              </a:rPr>
              <a:t>謝謝聆聽</a:t>
            </a:r>
            <a:endParaRPr sz="1400" b="0" i="0" u="none" strike="noStrike" cap="none">
              <a:solidFill>
                <a:srgbClr val="000000"/>
              </a:solidFill>
              <a:latin typeface="Arial"/>
              <a:ea typeface="Arial"/>
              <a:cs typeface="Arial"/>
              <a:sym typeface="Arial"/>
            </a:endParaRPr>
          </a:p>
        </p:txBody>
      </p:sp>
      <p:sp>
        <p:nvSpPr>
          <p:cNvPr id="409" name="Google Shape;409;p3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endParaRPr/>
          </a:p>
        </p:txBody>
      </p:sp>
      <p:sp>
        <p:nvSpPr>
          <p:cNvPr id="410" name="Google Shape;410;p3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ltLang="zh-TW"/>
              <a:t>28</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endParaRPr/>
          </a:p>
        </p:txBody>
      </p:sp>
      <p:sp>
        <p:nvSpPr>
          <p:cNvPr id="119" name="Google Shape;119;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ltLang="zh-TW"/>
              <a:t>3</a:t>
            </a:fld>
            <a:endParaRPr/>
          </a:p>
        </p:txBody>
      </p:sp>
      <p:graphicFrame>
        <p:nvGraphicFramePr>
          <p:cNvPr id="120" name="Google Shape;120;p7"/>
          <p:cNvGraphicFramePr/>
          <p:nvPr/>
        </p:nvGraphicFramePr>
        <p:xfrm>
          <a:off x="197963" y="584464"/>
          <a:ext cx="11594975" cy="5476975"/>
        </p:xfrm>
        <a:graphic>
          <a:graphicData uri="http://schemas.openxmlformats.org/drawingml/2006/table">
            <a:tbl>
              <a:tblPr>
                <a:noFill/>
                <a:tableStyleId>{7D96AA0C-704B-4ECF-A939-0FA57DF6880E}</a:tableStyleId>
              </a:tblPr>
              <a:tblGrid>
                <a:gridCol w="2881875">
                  <a:extLst>
                    <a:ext uri="{9D8B030D-6E8A-4147-A177-3AD203B41FA5}">
                      <a16:colId xmlns:a16="http://schemas.microsoft.com/office/drawing/2014/main" val="20000"/>
                    </a:ext>
                  </a:extLst>
                </a:gridCol>
                <a:gridCol w="2178275">
                  <a:extLst>
                    <a:ext uri="{9D8B030D-6E8A-4147-A177-3AD203B41FA5}">
                      <a16:colId xmlns:a16="http://schemas.microsoft.com/office/drawing/2014/main" val="20001"/>
                    </a:ext>
                  </a:extLst>
                </a:gridCol>
                <a:gridCol w="3367425">
                  <a:extLst>
                    <a:ext uri="{9D8B030D-6E8A-4147-A177-3AD203B41FA5}">
                      <a16:colId xmlns:a16="http://schemas.microsoft.com/office/drawing/2014/main" val="20002"/>
                    </a:ext>
                  </a:extLst>
                </a:gridCol>
                <a:gridCol w="3167400">
                  <a:extLst>
                    <a:ext uri="{9D8B030D-6E8A-4147-A177-3AD203B41FA5}">
                      <a16:colId xmlns:a16="http://schemas.microsoft.com/office/drawing/2014/main" val="20003"/>
                    </a:ext>
                  </a:extLst>
                </a:gridCol>
              </a:tblGrid>
              <a:tr h="627850">
                <a:tc>
                  <a:txBody>
                    <a:bodyPr/>
                    <a:lstStyle/>
                    <a:p>
                      <a:pPr marL="0" marR="0" lvl="0" indent="0" algn="l" rtl="0">
                        <a:lnSpc>
                          <a:spcPct val="100000"/>
                        </a:lnSpc>
                        <a:spcBef>
                          <a:spcPts val="0"/>
                        </a:spcBef>
                        <a:spcAft>
                          <a:spcPts val="0"/>
                        </a:spcAft>
                        <a:buClr>
                          <a:srgbClr val="000000"/>
                        </a:buClr>
                        <a:buSzPts val="2000"/>
                        <a:buFont typeface="Arial"/>
                        <a:buNone/>
                      </a:pPr>
                      <a:r>
                        <a:rPr lang="zh-TW" sz="2000" b="1" i="0" u="none" strike="noStrike" cap="none">
                          <a:solidFill>
                            <a:srgbClr val="FFFFFF"/>
                          </a:solidFill>
                          <a:latin typeface="Microsoft JhengHei"/>
                          <a:ea typeface="Microsoft JhengHei"/>
                          <a:cs typeface="Microsoft JhengHei"/>
                          <a:sym typeface="Microsoft JhengHei"/>
                        </a:rPr>
                        <a:t>題目</a:t>
                      </a:r>
                      <a:endParaRPr sz="2000" u="none" strike="noStrike" cap="none"/>
                    </a:p>
                  </a:txBody>
                  <a:tcPr marL="40950" marR="40950" marT="35100" marB="35100">
                    <a:lnL w="10150" cap="flat" cmpd="sng">
                      <a:solidFill>
                        <a:srgbClr val="FFFFFF"/>
                      </a:solidFill>
                      <a:prstDash val="solid"/>
                      <a:round/>
                      <a:headEnd type="none" w="sm" len="sm"/>
                      <a:tailEnd type="none" w="sm" len="sm"/>
                    </a:lnL>
                    <a:lnR w="10150" cap="flat" cmpd="sng">
                      <a:solidFill>
                        <a:srgbClr val="FFFFFF"/>
                      </a:solidFill>
                      <a:prstDash val="solid"/>
                      <a:round/>
                      <a:headEnd type="none" w="sm" len="sm"/>
                      <a:tailEnd type="none" w="sm" len="sm"/>
                    </a:lnR>
                    <a:lnT w="10150" cap="flat" cmpd="sng">
                      <a:solidFill>
                        <a:srgbClr val="FFFFFF"/>
                      </a:solidFill>
                      <a:prstDash val="solid"/>
                      <a:round/>
                      <a:headEnd type="none" w="sm" len="sm"/>
                      <a:tailEnd type="none" w="sm" len="sm"/>
                    </a:lnT>
                    <a:lnB w="30475" cap="flat" cmpd="sng">
                      <a:solidFill>
                        <a:srgbClr val="FFFFFF"/>
                      </a:solidFill>
                      <a:prstDash val="solid"/>
                      <a:round/>
                      <a:headEnd type="none" w="sm" len="sm"/>
                      <a:tailEnd type="none" w="sm" len="sm"/>
                    </a:lnB>
                    <a:solidFill>
                      <a:srgbClr val="C55A11"/>
                    </a:solidFill>
                  </a:tcPr>
                </a:tc>
                <a:tc>
                  <a:txBody>
                    <a:bodyPr/>
                    <a:lstStyle/>
                    <a:p>
                      <a:pPr marL="0" marR="0" lvl="0" indent="0" algn="l" rtl="0">
                        <a:lnSpc>
                          <a:spcPct val="100000"/>
                        </a:lnSpc>
                        <a:spcBef>
                          <a:spcPts val="0"/>
                        </a:spcBef>
                        <a:spcAft>
                          <a:spcPts val="0"/>
                        </a:spcAft>
                        <a:buClr>
                          <a:srgbClr val="000000"/>
                        </a:buClr>
                        <a:buSzPts val="2000"/>
                        <a:buFont typeface="Arial"/>
                        <a:buNone/>
                      </a:pPr>
                      <a:r>
                        <a:rPr lang="zh-TW" sz="2000" b="1" i="0" u="none" strike="noStrike" cap="none">
                          <a:solidFill>
                            <a:srgbClr val="FFFFFF"/>
                          </a:solidFill>
                          <a:latin typeface="Microsoft JhengHei"/>
                          <a:ea typeface="Microsoft JhengHei"/>
                          <a:cs typeface="Microsoft JhengHei"/>
                          <a:sym typeface="Microsoft JhengHei"/>
                        </a:rPr>
                        <a:t>作者/期刊</a:t>
                      </a:r>
                      <a:endParaRPr sz="2000" u="none" strike="noStrike" cap="none"/>
                    </a:p>
                  </a:txBody>
                  <a:tcPr marL="40950" marR="40950" marT="35100" marB="35100">
                    <a:lnL w="10150" cap="flat" cmpd="sng">
                      <a:solidFill>
                        <a:srgbClr val="FFFFFF"/>
                      </a:solidFill>
                      <a:prstDash val="solid"/>
                      <a:round/>
                      <a:headEnd type="none" w="sm" len="sm"/>
                      <a:tailEnd type="none" w="sm" len="sm"/>
                    </a:lnL>
                    <a:lnR w="10150" cap="flat" cmpd="sng">
                      <a:solidFill>
                        <a:srgbClr val="FFFFFF"/>
                      </a:solidFill>
                      <a:prstDash val="solid"/>
                      <a:round/>
                      <a:headEnd type="none" w="sm" len="sm"/>
                      <a:tailEnd type="none" w="sm" len="sm"/>
                    </a:lnR>
                    <a:lnT w="10150" cap="flat" cmpd="sng">
                      <a:solidFill>
                        <a:srgbClr val="FFFFFF"/>
                      </a:solidFill>
                      <a:prstDash val="solid"/>
                      <a:round/>
                      <a:headEnd type="none" w="sm" len="sm"/>
                      <a:tailEnd type="none" w="sm" len="sm"/>
                    </a:lnT>
                    <a:lnB w="30475" cap="flat" cmpd="sng">
                      <a:solidFill>
                        <a:srgbClr val="FFFFFF"/>
                      </a:solidFill>
                      <a:prstDash val="solid"/>
                      <a:round/>
                      <a:headEnd type="none" w="sm" len="sm"/>
                      <a:tailEnd type="none" w="sm" len="sm"/>
                    </a:lnB>
                    <a:solidFill>
                      <a:srgbClr val="C55A11"/>
                    </a:solidFill>
                  </a:tcPr>
                </a:tc>
                <a:tc>
                  <a:txBody>
                    <a:bodyPr/>
                    <a:lstStyle/>
                    <a:p>
                      <a:pPr marL="0" marR="0" lvl="0" indent="0" algn="l" rtl="0">
                        <a:lnSpc>
                          <a:spcPct val="100000"/>
                        </a:lnSpc>
                        <a:spcBef>
                          <a:spcPts val="0"/>
                        </a:spcBef>
                        <a:spcAft>
                          <a:spcPts val="0"/>
                        </a:spcAft>
                        <a:buClr>
                          <a:srgbClr val="000000"/>
                        </a:buClr>
                        <a:buSzPts val="2000"/>
                        <a:buFont typeface="Arial"/>
                        <a:buNone/>
                      </a:pPr>
                      <a:r>
                        <a:rPr lang="zh-TW" sz="2000" b="1" i="0" u="none" strike="noStrike" cap="none">
                          <a:solidFill>
                            <a:srgbClr val="FFFFFF"/>
                          </a:solidFill>
                          <a:latin typeface="Microsoft JhengHei"/>
                          <a:ea typeface="Microsoft JhengHei"/>
                          <a:cs typeface="Microsoft JhengHei"/>
                          <a:sym typeface="Microsoft JhengHei"/>
                        </a:rPr>
                        <a:t> 摘要</a:t>
                      </a:r>
                      <a:endParaRPr sz="2000" u="none" strike="noStrike" cap="none"/>
                    </a:p>
                  </a:txBody>
                  <a:tcPr marL="40950" marR="40950" marT="35100" marB="35100">
                    <a:lnL w="10150" cap="flat" cmpd="sng">
                      <a:solidFill>
                        <a:srgbClr val="FFFFFF"/>
                      </a:solidFill>
                      <a:prstDash val="solid"/>
                      <a:round/>
                      <a:headEnd type="none" w="sm" len="sm"/>
                      <a:tailEnd type="none" w="sm" len="sm"/>
                    </a:lnL>
                    <a:lnR w="10150" cap="flat" cmpd="sng">
                      <a:solidFill>
                        <a:srgbClr val="FFFFFF"/>
                      </a:solidFill>
                      <a:prstDash val="solid"/>
                      <a:round/>
                      <a:headEnd type="none" w="sm" len="sm"/>
                      <a:tailEnd type="none" w="sm" len="sm"/>
                    </a:lnR>
                    <a:lnT w="10150" cap="flat" cmpd="sng">
                      <a:solidFill>
                        <a:srgbClr val="FFFFFF"/>
                      </a:solidFill>
                      <a:prstDash val="solid"/>
                      <a:round/>
                      <a:headEnd type="none" w="sm" len="sm"/>
                      <a:tailEnd type="none" w="sm" len="sm"/>
                    </a:lnT>
                    <a:lnB w="30475" cap="flat" cmpd="sng">
                      <a:solidFill>
                        <a:srgbClr val="FFFFFF"/>
                      </a:solidFill>
                      <a:prstDash val="solid"/>
                      <a:round/>
                      <a:headEnd type="none" w="sm" len="sm"/>
                      <a:tailEnd type="none" w="sm" len="sm"/>
                    </a:lnB>
                    <a:solidFill>
                      <a:srgbClr val="C55A11"/>
                    </a:solidFill>
                  </a:tcPr>
                </a:tc>
                <a:tc>
                  <a:txBody>
                    <a:bodyPr/>
                    <a:lstStyle/>
                    <a:p>
                      <a:pPr marL="0" marR="0" lvl="0" indent="0" algn="l" rtl="0">
                        <a:lnSpc>
                          <a:spcPct val="100000"/>
                        </a:lnSpc>
                        <a:spcBef>
                          <a:spcPts val="0"/>
                        </a:spcBef>
                        <a:spcAft>
                          <a:spcPts val="0"/>
                        </a:spcAft>
                        <a:buClr>
                          <a:srgbClr val="000000"/>
                        </a:buClr>
                        <a:buSzPts val="2000"/>
                        <a:buFont typeface="Arial"/>
                        <a:buNone/>
                      </a:pPr>
                      <a:r>
                        <a:rPr lang="zh-TW" sz="2000" b="1" i="0" u="none" strike="noStrike" cap="none">
                          <a:solidFill>
                            <a:srgbClr val="FFFFFF"/>
                          </a:solidFill>
                          <a:latin typeface="Microsoft JhengHei"/>
                          <a:ea typeface="Microsoft JhengHei"/>
                          <a:cs typeface="Microsoft JhengHei"/>
                          <a:sym typeface="Microsoft JhengHei"/>
                        </a:rPr>
                        <a:t>應用啟發 </a:t>
                      </a:r>
                      <a:endParaRPr sz="2000" u="none" strike="noStrike" cap="none"/>
                    </a:p>
                  </a:txBody>
                  <a:tcPr marL="40950" marR="40950" marT="35100" marB="35100">
                    <a:lnL w="10150" cap="flat" cmpd="sng">
                      <a:solidFill>
                        <a:srgbClr val="FFFFFF"/>
                      </a:solidFill>
                      <a:prstDash val="solid"/>
                      <a:round/>
                      <a:headEnd type="none" w="sm" len="sm"/>
                      <a:tailEnd type="none" w="sm" len="sm"/>
                    </a:lnL>
                    <a:lnR w="10150" cap="flat" cmpd="sng">
                      <a:solidFill>
                        <a:srgbClr val="FFFFFF"/>
                      </a:solidFill>
                      <a:prstDash val="solid"/>
                      <a:round/>
                      <a:headEnd type="none" w="sm" len="sm"/>
                      <a:tailEnd type="none" w="sm" len="sm"/>
                    </a:lnR>
                    <a:lnT w="10150" cap="flat" cmpd="sng">
                      <a:solidFill>
                        <a:srgbClr val="FFFFFF"/>
                      </a:solidFill>
                      <a:prstDash val="solid"/>
                      <a:round/>
                      <a:headEnd type="none" w="sm" len="sm"/>
                      <a:tailEnd type="none" w="sm" len="sm"/>
                    </a:lnT>
                    <a:lnB w="30475" cap="flat" cmpd="sng">
                      <a:solidFill>
                        <a:srgbClr val="FFFFFF"/>
                      </a:solidFill>
                      <a:prstDash val="solid"/>
                      <a:round/>
                      <a:headEnd type="none" w="sm" len="sm"/>
                      <a:tailEnd type="none" w="sm" len="sm"/>
                    </a:lnB>
                    <a:solidFill>
                      <a:srgbClr val="C55A11"/>
                    </a:solidFill>
                  </a:tcPr>
                </a:tc>
                <a:extLst>
                  <a:ext uri="{0D108BD9-81ED-4DB2-BD59-A6C34878D82A}">
                    <a16:rowId xmlns:a16="http://schemas.microsoft.com/office/drawing/2014/main" val="10000"/>
                  </a:ext>
                </a:extLst>
              </a:tr>
              <a:tr h="4849125">
                <a:tc>
                  <a:txBody>
                    <a:bodyPr/>
                    <a:lstStyle/>
                    <a:p>
                      <a:pPr marL="0" marR="0" lvl="0" indent="0" algn="l" rtl="0">
                        <a:lnSpc>
                          <a:spcPct val="100000"/>
                        </a:lnSpc>
                        <a:spcBef>
                          <a:spcPts val="0"/>
                        </a:spcBef>
                        <a:spcAft>
                          <a:spcPts val="0"/>
                        </a:spcAft>
                        <a:buClr>
                          <a:srgbClr val="000000"/>
                        </a:buClr>
                        <a:buSzPts val="2000"/>
                        <a:buFont typeface="Arial"/>
                        <a:buNone/>
                      </a:pPr>
                      <a:br>
                        <a:rPr lang="zh-TW" sz="2000" b="1" i="0" u="none" strike="noStrike" cap="none">
                          <a:solidFill>
                            <a:srgbClr val="FFFFFF"/>
                          </a:solidFill>
                          <a:latin typeface="Microsoft JhengHei"/>
                          <a:ea typeface="Microsoft JhengHei"/>
                          <a:cs typeface="Microsoft JhengHei"/>
                          <a:sym typeface="Microsoft JhengHei"/>
                        </a:rPr>
                      </a:br>
                      <a:r>
                        <a:rPr lang="zh-TW" sz="2000" b="1" i="0" u="none" strike="noStrike" cap="none">
                          <a:solidFill>
                            <a:srgbClr val="FFFFFF"/>
                          </a:solidFill>
                          <a:latin typeface="Microsoft JhengHei"/>
                          <a:ea typeface="Microsoft JhengHei"/>
                          <a:cs typeface="Microsoft JhengHei"/>
                          <a:sym typeface="Microsoft JhengHei"/>
                        </a:rPr>
                        <a:t>Evacuation elevators in an underground metro station: A Virtual Reality evacuation experiment</a:t>
                      </a:r>
                      <a:endParaRPr sz="1400" u="none" strike="noStrike" cap="none"/>
                    </a:p>
                    <a:p>
                      <a:pPr marL="0" marR="0" lvl="0" indent="0" algn="l" rtl="0">
                        <a:lnSpc>
                          <a:spcPct val="100000"/>
                        </a:lnSpc>
                        <a:spcBef>
                          <a:spcPts val="0"/>
                        </a:spcBef>
                        <a:spcAft>
                          <a:spcPts val="0"/>
                        </a:spcAft>
                        <a:buClr>
                          <a:srgbClr val="000000"/>
                        </a:buClr>
                        <a:buSzPts val="2000"/>
                        <a:buFont typeface="Arial"/>
                        <a:buNone/>
                      </a:pPr>
                      <a:r>
                        <a:rPr lang="zh-TW" sz="2000" b="1" i="0" u="none" strike="noStrike" cap="none">
                          <a:solidFill>
                            <a:srgbClr val="FFFFFF"/>
                          </a:solidFill>
                          <a:latin typeface="Microsoft JhengHei"/>
                          <a:ea typeface="Microsoft JhengHei"/>
                          <a:cs typeface="Microsoft JhengHei"/>
                          <a:sym typeface="Microsoft JhengHei"/>
                        </a:rPr>
                        <a:t>地下地鐵站的疏散電梯：虛擬現實疏散實驗</a:t>
                      </a:r>
                      <a:br>
                        <a:rPr lang="zh-TW" sz="2000" u="none" strike="noStrike" cap="none"/>
                      </a:br>
                      <a:endParaRPr sz="2000" u="none" strike="noStrike" cap="none"/>
                    </a:p>
                  </a:txBody>
                  <a:tcPr marL="40950" marR="40950" marT="35100" marB="35100">
                    <a:lnL w="10150" cap="flat" cmpd="sng">
                      <a:solidFill>
                        <a:srgbClr val="FFFFFF"/>
                      </a:solidFill>
                      <a:prstDash val="solid"/>
                      <a:round/>
                      <a:headEnd type="none" w="sm" len="sm"/>
                      <a:tailEnd type="none" w="sm" len="sm"/>
                    </a:lnL>
                    <a:lnR w="10150" cap="flat" cmpd="sng">
                      <a:solidFill>
                        <a:srgbClr val="FFFFFF"/>
                      </a:solidFill>
                      <a:prstDash val="solid"/>
                      <a:round/>
                      <a:headEnd type="none" w="sm" len="sm"/>
                      <a:tailEnd type="none" w="sm" len="sm"/>
                    </a:lnR>
                    <a:lnT w="30475" cap="flat" cmpd="sng">
                      <a:solidFill>
                        <a:srgbClr val="FFFFFF"/>
                      </a:solidFill>
                      <a:prstDash val="solid"/>
                      <a:round/>
                      <a:headEnd type="none" w="sm" len="sm"/>
                      <a:tailEnd type="none" w="sm" len="sm"/>
                    </a:lnT>
                    <a:lnB w="10150" cap="flat" cmpd="sng">
                      <a:solidFill>
                        <a:srgbClr val="FFFFFF"/>
                      </a:solidFill>
                      <a:prstDash val="solid"/>
                      <a:round/>
                      <a:headEnd type="none" w="sm" len="sm"/>
                      <a:tailEnd type="none" w="sm" len="sm"/>
                    </a:lnB>
                    <a:solidFill>
                      <a:srgbClr val="F4B081"/>
                    </a:solidFill>
                  </a:tcPr>
                </a:tc>
                <a:tc>
                  <a:txBody>
                    <a:bodyPr/>
                    <a:lstStyle/>
                    <a:p>
                      <a:pPr marL="0" marR="0" lvl="0" indent="0" algn="l" rtl="0">
                        <a:lnSpc>
                          <a:spcPct val="100000"/>
                        </a:lnSpc>
                        <a:spcBef>
                          <a:spcPts val="0"/>
                        </a:spcBef>
                        <a:spcAft>
                          <a:spcPts val="0"/>
                        </a:spcAft>
                        <a:buClr>
                          <a:srgbClr val="000000"/>
                        </a:buClr>
                        <a:buSzPts val="2000"/>
                        <a:buFont typeface="Arial"/>
                        <a:buNone/>
                      </a:pPr>
                      <a:r>
                        <a:rPr lang="zh-TW" sz="2000" b="0" i="0" u="none" strike="noStrike" cap="none">
                          <a:solidFill>
                            <a:srgbClr val="000000"/>
                          </a:solidFill>
                          <a:latin typeface="Microsoft JhengHei"/>
                          <a:ea typeface="Microsoft JhengHei"/>
                          <a:cs typeface="Microsoft JhengHei"/>
                          <a:sym typeface="Microsoft JhengHei"/>
                        </a:rPr>
                        <a:t>Mossberg, A., Nilsson, D., &amp; Wahlqvist, J. (2021)</a:t>
                      </a:r>
                      <a:endParaRPr sz="1400" u="none" strike="noStrike" cap="none"/>
                    </a:p>
                    <a:p>
                      <a:pPr marL="0" marR="0" lvl="0" indent="0" algn="l" rtl="0">
                        <a:lnSpc>
                          <a:spcPct val="100000"/>
                        </a:lnSpc>
                        <a:spcBef>
                          <a:spcPts val="0"/>
                        </a:spcBef>
                        <a:spcAft>
                          <a:spcPts val="0"/>
                        </a:spcAft>
                        <a:buClr>
                          <a:srgbClr val="000000"/>
                        </a:buClr>
                        <a:buSzPts val="2000"/>
                        <a:buFont typeface="Arial"/>
                        <a:buNone/>
                      </a:pPr>
                      <a:r>
                        <a:rPr lang="zh-TW" sz="2000" b="0" i="0" u="none" strike="noStrike" cap="none">
                          <a:solidFill>
                            <a:srgbClr val="000000"/>
                          </a:solidFill>
                          <a:latin typeface="Microsoft JhengHei"/>
                          <a:ea typeface="Microsoft JhengHei"/>
                          <a:cs typeface="Microsoft JhengHei"/>
                          <a:sym typeface="Microsoft JhengHei"/>
                        </a:rPr>
                        <a:t>Fire Safety Journal, 120, 103091</a:t>
                      </a:r>
                      <a:endParaRPr sz="1400" u="none" strike="noStrike" cap="none"/>
                    </a:p>
                    <a:p>
                      <a:pPr marL="0" marR="0" lvl="0" indent="0" algn="l" rtl="0">
                        <a:lnSpc>
                          <a:spcPct val="100000"/>
                        </a:lnSpc>
                        <a:spcBef>
                          <a:spcPts val="0"/>
                        </a:spcBef>
                        <a:spcAft>
                          <a:spcPts val="0"/>
                        </a:spcAft>
                        <a:buClr>
                          <a:srgbClr val="000000"/>
                        </a:buClr>
                        <a:buSzPts val="2000"/>
                        <a:buFont typeface="Arial"/>
                        <a:buNone/>
                      </a:pPr>
                      <a:br>
                        <a:rPr lang="zh-TW" sz="2000" u="none" strike="noStrike" cap="none"/>
                      </a:br>
                      <a:endParaRPr sz="2000" u="none" strike="noStrike" cap="none"/>
                    </a:p>
                  </a:txBody>
                  <a:tcPr marL="40950" marR="40950" marT="35100" marB="35100">
                    <a:lnL w="10150" cap="flat" cmpd="sng">
                      <a:solidFill>
                        <a:srgbClr val="FFFFFF"/>
                      </a:solidFill>
                      <a:prstDash val="solid"/>
                      <a:round/>
                      <a:headEnd type="none" w="sm" len="sm"/>
                      <a:tailEnd type="none" w="sm" len="sm"/>
                    </a:lnL>
                    <a:lnR w="10150" cap="flat" cmpd="sng">
                      <a:solidFill>
                        <a:srgbClr val="FFFFFF"/>
                      </a:solidFill>
                      <a:prstDash val="solid"/>
                      <a:round/>
                      <a:headEnd type="none" w="sm" len="sm"/>
                      <a:tailEnd type="none" w="sm" len="sm"/>
                    </a:lnR>
                    <a:lnT w="30475" cap="flat" cmpd="sng">
                      <a:solidFill>
                        <a:srgbClr val="FFFFFF"/>
                      </a:solidFill>
                      <a:prstDash val="solid"/>
                      <a:round/>
                      <a:headEnd type="none" w="sm" len="sm"/>
                      <a:tailEnd type="none" w="sm" len="sm"/>
                    </a:lnT>
                    <a:lnB w="10150" cap="flat" cmpd="sng">
                      <a:solidFill>
                        <a:srgbClr val="FFFFFF"/>
                      </a:solidFill>
                      <a:prstDash val="solid"/>
                      <a:round/>
                      <a:headEnd type="none" w="sm" len="sm"/>
                      <a:tailEnd type="none" w="sm" len="sm"/>
                    </a:lnB>
                    <a:solidFill>
                      <a:srgbClr val="F4B081"/>
                    </a:solidFill>
                  </a:tcPr>
                </a:tc>
                <a:tc>
                  <a:txBody>
                    <a:bodyPr/>
                    <a:lstStyle/>
                    <a:p>
                      <a:pPr marL="0" marR="0" lvl="0" indent="0" algn="l" rtl="0">
                        <a:lnSpc>
                          <a:spcPct val="100000"/>
                        </a:lnSpc>
                        <a:spcBef>
                          <a:spcPts val="0"/>
                        </a:spcBef>
                        <a:spcAft>
                          <a:spcPts val="0"/>
                        </a:spcAft>
                        <a:buClr>
                          <a:srgbClr val="000000"/>
                        </a:buClr>
                        <a:buSzPts val="2000"/>
                        <a:buFont typeface="Arial"/>
                        <a:buNone/>
                      </a:pPr>
                      <a:r>
                        <a:rPr lang="zh-TW" sz="2000" b="0" i="0" u="none" strike="noStrike" cap="none">
                          <a:solidFill>
                            <a:srgbClr val="000000"/>
                          </a:solidFill>
                          <a:latin typeface="Microsoft JhengHei"/>
                          <a:ea typeface="Microsoft JhengHei"/>
                          <a:cs typeface="Microsoft JhengHei"/>
                          <a:sym typeface="Microsoft JhengHei"/>
                        </a:rPr>
                        <a:t>為了研究疏散措施對電梯使用的影響，在一個深地下地鐵站的虛擬現實（VR）模型中進行了實驗。研究和比較了採用不同疏散措施的四種情景。。</a:t>
                      </a:r>
                      <a:endParaRPr sz="2000" u="none" strike="noStrike" cap="none"/>
                    </a:p>
                  </a:txBody>
                  <a:tcPr marL="40950" marR="40950" marT="35100" marB="35100">
                    <a:lnL w="10150" cap="flat" cmpd="sng">
                      <a:solidFill>
                        <a:srgbClr val="FFFFFF"/>
                      </a:solidFill>
                      <a:prstDash val="solid"/>
                      <a:round/>
                      <a:headEnd type="none" w="sm" len="sm"/>
                      <a:tailEnd type="none" w="sm" len="sm"/>
                    </a:lnL>
                    <a:lnR w="10150" cap="flat" cmpd="sng">
                      <a:solidFill>
                        <a:srgbClr val="FFFFFF"/>
                      </a:solidFill>
                      <a:prstDash val="solid"/>
                      <a:round/>
                      <a:headEnd type="none" w="sm" len="sm"/>
                      <a:tailEnd type="none" w="sm" len="sm"/>
                    </a:lnR>
                    <a:lnT w="30475" cap="flat" cmpd="sng">
                      <a:solidFill>
                        <a:srgbClr val="FFFFFF"/>
                      </a:solidFill>
                      <a:prstDash val="solid"/>
                      <a:round/>
                      <a:headEnd type="none" w="sm" len="sm"/>
                      <a:tailEnd type="none" w="sm" len="sm"/>
                    </a:lnT>
                    <a:lnB w="10150" cap="flat" cmpd="sng">
                      <a:solidFill>
                        <a:srgbClr val="FFFFFF"/>
                      </a:solidFill>
                      <a:prstDash val="solid"/>
                      <a:round/>
                      <a:headEnd type="none" w="sm" len="sm"/>
                      <a:tailEnd type="none" w="sm" len="sm"/>
                    </a:lnB>
                    <a:solidFill>
                      <a:srgbClr val="F4B081"/>
                    </a:solidFill>
                  </a:tcPr>
                </a:tc>
                <a:tc>
                  <a:txBody>
                    <a:bodyPr/>
                    <a:lstStyle/>
                    <a:p>
                      <a:pPr marL="0" marR="0" lvl="0" indent="0" algn="l" rtl="0">
                        <a:lnSpc>
                          <a:spcPct val="100000"/>
                        </a:lnSpc>
                        <a:spcBef>
                          <a:spcPts val="0"/>
                        </a:spcBef>
                        <a:spcAft>
                          <a:spcPts val="0"/>
                        </a:spcAft>
                        <a:buClr>
                          <a:srgbClr val="000000"/>
                        </a:buClr>
                        <a:buSzPts val="2000"/>
                        <a:buFont typeface="Arial"/>
                        <a:buNone/>
                      </a:pPr>
                      <a:r>
                        <a:rPr lang="zh-TW" sz="2000" b="0" i="0" u="none" strike="noStrike" cap="none">
                          <a:solidFill>
                            <a:srgbClr val="000000"/>
                          </a:solidFill>
                          <a:latin typeface="Microsoft JhengHei"/>
                          <a:ea typeface="Microsoft JhengHei"/>
                          <a:cs typeface="Microsoft JhengHei"/>
                          <a:sym typeface="Microsoft JhengHei"/>
                        </a:rPr>
                        <a:t> 疏散訓練中應考慮如何在有其他可用安全路線的情況下，減少或防止人員通過煙霧疏散；如何減少高風險承受者的風險行為尤為重要。</a:t>
                      </a:r>
                      <a:endParaRPr sz="2000" b="0" i="0" u="none" strike="noStrike" cap="none">
                        <a:solidFill>
                          <a:srgbClr val="000000"/>
                        </a:solidFill>
                        <a:latin typeface="Microsoft JhengHei"/>
                        <a:ea typeface="Microsoft JhengHei"/>
                        <a:cs typeface="Microsoft JhengHei"/>
                        <a:sym typeface="Microsoft JhengHei"/>
                      </a:endParaRPr>
                    </a:p>
                    <a:p>
                      <a:pPr marL="0" marR="0" lvl="0" indent="0" algn="l" rtl="0">
                        <a:lnSpc>
                          <a:spcPct val="100000"/>
                        </a:lnSpc>
                        <a:spcBef>
                          <a:spcPts val="0"/>
                        </a:spcBef>
                        <a:spcAft>
                          <a:spcPts val="0"/>
                        </a:spcAft>
                        <a:buClr>
                          <a:srgbClr val="000000"/>
                        </a:buClr>
                        <a:buSzPts val="2000"/>
                        <a:buFont typeface="Arial"/>
                        <a:buNone/>
                      </a:pPr>
                      <a:endParaRPr sz="2000" b="0" i="0" u="none" strike="noStrike" cap="none">
                        <a:solidFill>
                          <a:srgbClr val="000000"/>
                        </a:solidFill>
                        <a:latin typeface="Microsoft JhengHei"/>
                        <a:ea typeface="Microsoft JhengHei"/>
                        <a:cs typeface="Microsoft JhengHei"/>
                        <a:sym typeface="Microsoft JhengHei"/>
                      </a:endParaRPr>
                    </a:p>
                    <a:p>
                      <a:pPr marL="0" marR="0" lvl="0" indent="0" algn="l" rtl="0">
                        <a:lnSpc>
                          <a:spcPct val="100000"/>
                        </a:lnSpc>
                        <a:spcBef>
                          <a:spcPts val="0"/>
                        </a:spcBef>
                        <a:spcAft>
                          <a:spcPts val="0"/>
                        </a:spcAft>
                        <a:buClr>
                          <a:srgbClr val="000000"/>
                        </a:buClr>
                        <a:buSzPts val="2000"/>
                        <a:buFont typeface="Arial"/>
                        <a:buNone/>
                      </a:pPr>
                      <a:r>
                        <a:rPr lang="zh-TW" sz="2000" b="1" i="0" u="none" strike="noStrike" cap="none">
                          <a:solidFill>
                            <a:srgbClr val="000000"/>
                          </a:solidFill>
                          <a:latin typeface="Microsoft JhengHei"/>
                          <a:ea typeface="Microsoft JhengHei"/>
                          <a:cs typeface="Microsoft JhengHei"/>
                          <a:sym typeface="Microsoft JhengHei"/>
                        </a:rPr>
                        <a:t>信息量更大的引導系統可以增加疏散電梯的使用率</a:t>
                      </a:r>
                      <a:r>
                        <a:rPr lang="zh-TW" sz="2000" b="0" i="0" u="none" strike="noStrike" cap="none">
                          <a:solidFill>
                            <a:srgbClr val="000000"/>
                          </a:solidFill>
                          <a:latin typeface="Microsoft JhengHei"/>
                          <a:ea typeface="Microsoft JhengHei"/>
                          <a:cs typeface="Microsoft JhengHei"/>
                          <a:sym typeface="Microsoft JhengHei"/>
                        </a:rPr>
                        <a:t>。此外，智能手機引導顯示會增加電梯的使用，但結果表明人們在</a:t>
                      </a:r>
                      <a:r>
                        <a:rPr lang="zh-TW" sz="2000" b="1" i="0" u="none" strike="noStrike" cap="none">
                          <a:solidFill>
                            <a:srgbClr val="000000"/>
                          </a:solidFill>
                          <a:latin typeface="Microsoft JhengHei"/>
                          <a:ea typeface="Microsoft JhengHei"/>
                          <a:cs typeface="Microsoft JhengHei"/>
                          <a:sym typeface="Microsoft JhengHei"/>
                        </a:rPr>
                        <a:t>開始疏散後有時會忽略智能手機</a:t>
                      </a:r>
                      <a:r>
                        <a:rPr lang="zh-TW" sz="2000" b="0" i="0" u="none" strike="noStrike" cap="none">
                          <a:solidFill>
                            <a:srgbClr val="000000"/>
                          </a:solidFill>
                          <a:latin typeface="Microsoft JhengHei"/>
                          <a:ea typeface="Microsoft JhengHei"/>
                          <a:cs typeface="Microsoft JhengHei"/>
                          <a:sym typeface="Microsoft JhengHei"/>
                        </a:rPr>
                        <a:t>。該研究還表明，如果在電梯上方安裝倒數計時器，則可接受的電梯等待時間可能會增加。</a:t>
                      </a:r>
                      <a:endParaRPr sz="2000" u="none" strike="noStrike" cap="none"/>
                    </a:p>
                  </a:txBody>
                  <a:tcPr marL="40950" marR="40950" marT="35100" marB="35100">
                    <a:lnL w="10150" cap="flat" cmpd="sng">
                      <a:solidFill>
                        <a:srgbClr val="FFFFFF"/>
                      </a:solidFill>
                      <a:prstDash val="solid"/>
                      <a:round/>
                      <a:headEnd type="none" w="sm" len="sm"/>
                      <a:tailEnd type="none" w="sm" len="sm"/>
                    </a:lnL>
                    <a:lnR w="10150" cap="flat" cmpd="sng">
                      <a:solidFill>
                        <a:srgbClr val="FFFFFF"/>
                      </a:solidFill>
                      <a:prstDash val="solid"/>
                      <a:round/>
                      <a:headEnd type="none" w="sm" len="sm"/>
                      <a:tailEnd type="none" w="sm" len="sm"/>
                    </a:lnR>
                    <a:lnT w="30475" cap="flat" cmpd="sng">
                      <a:solidFill>
                        <a:srgbClr val="FFFFFF"/>
                      </a:solidFill>
                      <a:prstDash val="solid"/>
                      <a:round/>
                      <a:headEnd type="none" w="sm" len="sm"/>
                      <a:tailEnd type="none" w="sm" len="sm"/>
                    </a:lnT>
                    <a:lnB w="10150" cap="flat" cmpd="sng">
                      <a:solidFill>
                        <a:srgbClr val="FFFFFF"/>
                      </a:solidFill>
                      <a:prstDash val="solid"/>
                      <a:round/>
                      <a:headEnd type="none" w="sm" len="sm"/>
                      <a:tailEnd type="none" w="sm" len="sm"/>
                    </a:lnB>
                    <a:solidFill>
                      <a:srgbClr val="F4B081"/>
                    </a:solidFill>
                  </a:tcPr>
                </a:tc>
                <a:extLst>
                  <a:ext uri="{0D108BD9-81ED-4DB2-BD59-A6C34878D82A}">
                    <a16:rowId xmlns:a16="http://schemas.microsoft.com/office/drawing/2014/main" val="10001"/>
                  </a:ext>
                </a:extLst>
              </a:tr>
            </a:tbl>
          </a:graphicData>
        </a:graphic>
      </p:graphicFrame>
      <p:sp>
        <p:nvSpPr>
          <p:cNvPr id="121" name="Google Shape;121;p7"/>
          <p:cNvSpPr/>
          <p:nvPr/>
        </p:nvSpPr>
        <p:spPr>
          <a:xfrm>
            <a:off x="5977217" y="3244334"/>
            <a:ext cx="237566" cy="36933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zh-TW" sz="1800" b="0" i="0" u="none" strike="noStrike" cap="none">
                <a:solidFill>
                  <a:schemeClr val="dk1"/>
                </a:solidFill>
                <a:latin typeface="Calibri"/>
                <a:ea typeface="Calibri"/>
                <a:cs typeface="Calibri"/>
                <a:sym typeface="Calibri"/>
              </a:rPr>
              <a:t> </a:t>
            </a:r>
            <a:endParaRPr sz="1400" b="0" i="0" u="none" strike="noStrike" cap="none">
              <a:solidFill>
                <a:srgbClr val="000000"/>
              </a:solidFill>
              <a:latin typeface="Arial"/>
              <a:ea typeface="Arial"/>
              <a:cs typeface="Arial"/>
              <a:sym typeface="Arial"/>
            </a:endParaRPr>
          </a:p>
        </p:txBody>
      </p:sp>
      <p:sp>
        <p:nvSpPr>
          <p:cNvPr id="122" name="Google Shape;122;p7"/>
          <p:cNvSpPr/>
          <p:nvPr/>
        </p:nvSpPr>
        <p:spPr>
          <a:xfrm>
            <a:off x="5977217" y="3244334"/>
            <a:ext cx="237566" cy="36933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zh-TW" sz="1800" b="0" i="0" u="none" strike="noStrike" cap="none">
                <a:solidFill>
                  <a:schemeClr val="dk1"/>
                </a:solidFill>
                <a:latin typeface="Calibri"/>
                <a:ea typeface="Calibri"/>
                <a:cs typeface="Calibri"/>
                <a:sym typeface="Calibri"/>
              </a:rPr>
              <a:t> </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endParaRPr/>
          </a:p>
        </p:txBody>
      </p:sp>
      <p:sp>
        <p:nvSpPr>
          <p:cNvPr id="128" name="Google Shape;128;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ltLang="zh-TW"/>
              <a:t>4</a:t>
            </a:fld>
            <a:endParaRPr/>
          </a:p>
        </p:txBody>
      </p:sp>
      <p:graphicFrame>
        <p:nvGraphicFramePr>
          <p:cNvPr id="129" name="Google Shape;129;p8"/>
          <p:cNvGraphicFramePr/>
          <p:nvPr/>
        </p:nvGraphicFramePr>
        <p:xfrm>
          <a:off x="197963" y="584464"/>
          <a:ext cx="11594975" cy="5476975"/>
        </p:xfrm>
        <a:graphic>
          <a:graphicData uri="http://schemas.openxmlformats.org/drawingml/2006/table">
            <a:tbl>
              <a:tblPr>
                <a:noFill/>
                <a:tableStyleId>{7D96AA0C-704B-4ECF-A939-0FA57DF6880E}</a:tableStyleId>
              </a:tblPr>
              <a:tblGrid>
                <a:gridCol w="2881875">
                  <a:extLst>
                    <a:ext uri="{9D8B030D-6E8A-4147-A177-3AD203B41FA5}">
                      <a16:colId xmlns:a16="http://schemas.microsoft.com/office/drawing/2014/main" val="20000"/>
                    </a:ext>
                  </a:extLst>
                </a:gridCol>
                <a:gridCol w="2178275">
                  <a:extLst>
                    <a:ext uri="{9D8B030D-6E8A-4147-A177-3AD203B41FA5}">
                      <a16:colId xmlns:a16="http://schemas.microsoft.com/office/drawing/2014/main" val="20001"/>
                    </a:ext>
                  </a:extLst>
                </a:gridCol>
                <a:gridCol w="3379850">
                  <a:extLst>
                    <a:ext uri="{9D8B030D-6E8A-4147-A177-3AD203B41FA5}">
                      <a16:colId xmlns:a16="http://schemas.microsoft.com/office/drawing/2014/main" val="20002"/>
                    </a:ext>
                  </a:extLst>
                </a:gridCol>
                <a:gridCol w="3154975">
                  <a:extLst>
                    <a:ext uri="{9D8B030D-6E8A-4147-A177-3AD203B41FA5}">
                      <a16:colId xmlns:a16="http://schemas.microsoft.com/office/drawing/2014/main" val="20003"/>
                    </a:ext>
                  </a:extLst>
                </a:gridCol>
              </a:tblGrid>
              <a:tr h="627850">
                <a:tc>
                  <a:txBody>
                    <a:bodyPr/>
                    <a:lstStyle/>
                    <a:p>
                      <a:pPr marL="0" marR="0" lvl="0" indent="0" algn="l" rtl="0">
                        <a:lnSpc>
                          <a:spcPct val="100000"/>
                        </a:lnSpc>
                        <a:spcBef>
                          <a:spcPts val="0"/>
                        </a:spcBef>
                        <a:spcAft>
                          <a:spcPts val="0"/>
                        </a:spcAft>
                        <a:buClr>
                          <a:srgbClr val="000000"/>
                        </a:buClr>
                        <a:buSzPts val="2000"/>
                        <a:buFont typeface="Arial"/>
                        <a:buNone/>
                      </a:pPr>
                      <a:r>
                        <a:rPr lang="zh-TW" sz="2000" b="1" i="0" u="none" strike="noStrike" cap="none">
                          <a:solidFill>
                            <a:srgbClr val="FFFFFF"/>
                          </a:solidFill>
                          <a:latin typeface="Microsoft JhengHei"/>
                          <a:ea typeface="Microsoft JhengHei"/>
                          <a:cs typeface="Microsoft JhengHei"/>
                          <a:sym typeface="Microsoft JhengHei"/>
                        </a:rPr>
                        <a:t>題目</a:t>
                      </a:r>
                      <a:endParaRPr sz="2000" u="none" strike="noStrike" cap="none"/>
                    </a:p>
                  </a:txBody>
                  <a:tcPr marL="40950" marR="40950" marT="35100" marB="35100">
                    <a:lnL w="10150" cap="flat" cmpd="sng">
                      <a:solidFill>
                        <a:srgbClr val="FFFFFF"/>
                      </a:solidFill>
                      <a:prstDash val="solid"/>
                      <a:round/>
                      <a:headEnd type="none" w="sm" len="sm"/>
                      <a:tailEnd type="none" w="sm" len="sm"/>
                    </a:lnL>
                    <a:lnR w="10150" cap="flat" cmpd="sng">
                      <a:solidFill>
                        <a:srgbClr val="FFFFFF"/>
                      </a:solidFill>
                      <a:prstDash val="solid"/>
                      <a:round/>
                      <a:headEnd type="none" w="sm" len="sm"/>
                      <a:tailEnd type="none" w="sm" len="sm"/>
                    </a:lnR>
                    <a:lnT w="10150" cap="flat" cmpd="sng">
                      <a:solidFill>
                        <a:srgbClr val="FFFFFF"/>
                      </a:solidFill>
                      <a:prstDash val="solid"/>
                      <a:round/>
                      <a:headEnd type="none" w="sm" len="sm"/>
                      <a:tailEnd type="none" w="sm" len="sm"/>
                    </a:lnT>
                    <a:lnB w="30475" cap="flat" cmpd="sng">
                      <a:solidFill>
                        <a:srgbClr val="FFFFFF"/>
                      </a:solidFill>
                      <a:prstDash val="solid"/>
                      <a:round/>
                      <a:headEnd type="none" w="sm" len="sm"/>
                      <a:tailEnd type="none" w="sm" len="sm"/>
                    </a:lnB>
                    <a:solidFill>
                      <a:srgbClr val="C55A11"/>
                    </a:solidFill>
                  </a:tcPr>
                </a:tc>
                <a:tc>
                  <a:txBody>
                    <a:bodyPr/>
                    <a:lstStyle/>
                    <a:p>
                      <a:pPr marL="0" marR="0" lvl="0" indent="0" algn="l" rtl="0">
                        <a:lnSpc>
                          <a:spcPct val="100000"/>
                        </a:lnSpc>
                        <a:spcBef>
                          <a:spcPts val="0"/>
                        </a:spcBef>
                        <a:spcAft>
                          <a:spcPts val="0"/>
                        </a:spcAft>
                        <a:buClr>
                          <a:srgbClr val="000000"/>
                        </a:buClr>
                        <a:buSzPts val="2000"/>
                        <a:buFont typeface="Arial"/>
                        <a:buNone/>
                      </a:pPr>
                      <a:r>
                        <a:rPr lang="zh-TW" sz="2000" b="1" i="0" u="none" strike="noStrike" cap="none">
                          <a:solidFill>
                            <a:srgbClr val="FFFFFF"/>
                          </a:solidFill>
                          <a:latin typeface="Microsoft JhengHei"/>
                          <a:ea typeface="Microsoft JhengHei"/>
                          <a:cs typeface="Microsoft JhengHei"/>
                          <a:sym typeface="Microsoft JhengHei"/>
                        </a:rPr>
                        <a:t>作者/期刊</a:t>
                      </a:r>
                      <a:endParaRPr sz="2000" u="none" strike="noStrike" cap="none"/>
                    </a:p>
                  </a:txBody>
                  <a:tcPr marL="40950" marR="40950" marT="35100" marB="35100">
                    <a:lnL w="10150" cap="flat" cmpd="sng">
                      <a:solidFill>
                        <a:srgbClr val="FFFFFF"/>
                      </a:solidFill>
                      <a:prstDash val="solid"/>
                      <a:round/>
                      <a:headEnd type="none" w="sm" len="sm"/>
                      <a:tailEnd type="none" w="sm" len="sm"/>
                    </a:lnL>
                    <a:lnR w="10150" cap="flat" cmpd="sng">
                      <a:solidFill>
                        <a:srgbClr val="FFFFFF"/>
                      </a:solidFill>
                      <a:prstDash val="solid"/>
                      <a:round/>
                      <a:headEnd type="none" w="sm" len="sm"/>
                      <a:tailEnd type="none" w="sm" len="sm"/>
                    </a:lnR>
                    <a:lnT w="10150" cap="flat" cmpd="sng">
                      <a:solidFill>
                        <a:srgbClr val="FFFFFF"/>
                      </a:solidFill>
                      <a:prstDash val="solid"/>
                      <a:round/>
                      <a:headEnd type="none" w="sm" len="sm"/>
                      <a:tailEnd type="none" w="sm" len="sm"/>
                    </a:lnT>
                    <a:lnB w="30475" cap="flat" cmpd="sng">
                      <a:solidFill>
                        <a:srgbClr val="FFFFFF"/>
                      </a:solidFill>
                      <a:prstDash val="solid"/>
                      <a:round/>
                      <a:headEnd type="none" w="sm" len="sm"/>
                      <a:tailEnd type="none" w="sm" len="sm"/>
                    </a:lnB>
                    <a:solidFill>
                      <a:srgbClr val="C55A11"/>
                    </a:solidFill>
                  </a:tcPr>
                </a:tc>
                <a:tc>
                  <a:txBody>
                    <a:bodyPr/>
                    <a:lstStyle/>
                    <a:p>
                      <a:pPr marL="0" marR="0" lvl="0" indent="0" algn="l" rtl="0">
                        <a:lnSpc>
                          <a:spcPct val="100000"/>
                        </a:lnSpc>
                        <a:spcBef>
                          <a:spcPts val="0"/>
                        </a:spcBef>
                        <a:spcAft>
                          <a:spcPts val="0"/>
                        </a:spcAft>
                        <a:buClr>
                          <a:srgbClr val="000000"/>
                        </a:buClr>
                        <a:buSzPts val="2000"/>
                        <a:buFont typeface="Arial"/>
                        <a:buNone/>
                      </a:pPr>
                      <a:r>
                        <a:rPr lang="zh-TW" sz="2000" b="1" i="0" u="none" strike="noStrike" cap="none">
                          <a:solidFill>
                            <a:srgbClr val="FFFFFF"/>
                          </a:solidFill>
                          <a:latin typeface="Microsoft JhengHei"/>
                          <a:ea typeface="Microsoft JhengHei"/>
                          <a:cs typeface="Microsoft JhengHei"/>
                          <a:sym typeface="Microsoft JhengHei"/>
                        </a:rPr>
                        <a:t> 摘要</a:t>
                      </a:r>
                      <a:endParaRPr sz="2000" u="none" strike="noStrike" cap="none"/>
                    </a:p>
                  </a:txBody>
                  <a:tcPr marL="40950" marR="40950" marT="35100" marB="35100">
                    <a:lnL w="10150" cap="flat" cmpd="sng">
                      <a:solidFill>
                        <a:srgbClr val="FFFFFF"/>
                      </a:solidFill>
                      <a:prstDash val="solid"/>
                      <a:round/>
                      <a:headEnd type="none" w="sm" len="sm"/>
                      <a:tailEnd type="none" w="sm" len="sm"/>
                    </a:lnL>
                    <a:lnR w="10150" cap="flat" cmpd="sng">
                      <a:solidFill>
                        <a:srgbClr val="FFFFFF"/>
                      </a:solidFill>
                      <a:prstDash val="solid"/>
                      <a:round/>
                      <a:headEnd type="none" w="sm" len="sm"/>
                      <a:tailEnd type="none" w="sm" len="sm"/>
                    </a:lnR>
                    <a:lnT w="10150" cap="flat" cmpd="sng">
                      <a:solidFill>
                        <a:srgbClr val="FFFFFF"/>
                      </a:solidFill>
                      <a:prstDash val="solid"/>
                      <a:round/>
                      <a:headEnd type="none" w="sm" len="sm"/>
                      <a:tailEnd type="none" w="sm" len="sm"/>
                    </a:lnT>
                    <a:lnB w="30475" cap="flat" cmpd="sng">
                      <a:solidFill>
                        <a:srgbClr val="FFFFFF"/>
                      </a:solidFill>
                      <a:prstDash val="solid"/>
                      <a:round/>
                      <a:headEnd type="none" w="sm" len="sm"/>
                      <a:tailEnd type="none" w="sm" len="sm"/>
                    </a:lnB>
                    <a:solidFill>
                      <a:srgbClr val="C55A11"/>
                    </a:solidFill>
                  </a:tcPr>
                </a:tc>
                <a:tc>
                  <a:txBody>
                    <a:bodyPr/>
                    <a:lstStyle/>
                    <a:p>
                      <a:pPr marL="0" marR="0" lvl="0" indent="0" algn="l" rtl="0">
                        <a:lnSpc>
                          <a:spcPct val="100000"/>
                        </a:lnSpc>
                        <a:spcBef>
                          <a:spcPts val="0"/>
                        </a:spcBef>
                        <a:spcAft>
                          <a:spcPts val="0"/>
                        </a:spcAft>
                        <a:buClr>
                          <a:srgbClr val="000000"/>
                        </a:buClr>
                        <a:buSzPts val="2000"/>
                        <a:buFont typeface="Arial"/>
                        <a:buNone/>
                      </a:pPr>
                      <a:r>
                        <a:rPr lang="zh-TW" sz="2000" b="1" i="0" u="none" strike="noStrike" cap="none">
                          <a:solidFill>
                            <a:srgbClr val="FFFFFF"/>
                          </a:solidFill>
                          <a:latin typeface="Microsoft JhengHei"/>
                          <a:ea typeface="Microsoft JhengHei"/>
                          <a:cs typeface="Microsoft JhengHei"/>
                          <a:sym typeface="Microsoft JhengHei"/>
                        </a:rPr>
                        <a:t>應用啟發 </a:t>
                      </a:r>
                      <a:endParaRPr sz="2000" u="none" strike="noStrike" cap="none"/>
                    </a:p>
                  </a:txBody>
                  <a:tcPr marL="40950" marR="40950" marT="35100" marB="35100">
                    <a:lnL w="10150" cap="flat" cmpd="sng">
                      <a:solidFill>
                        <a:srgbClr val="FFFFFF"/>
                      </a:solidFill>
                      <a:prstDash val="solid"/>
                      <a:round/>
                      <a:headEnd type="none" w="sm" len="sm"/>
                      <a:tailEnd type="none" w="sm" len="sm"/>
                    </a:lnL>
                    <a:lnR w="10150" cap="flat" cmpd="sng">
                      <a:solidFill>
                        <a:srgbClr val="FFFFFF"/>
                      </a:solidFill>
                      <a:prstDash val="solid"/>
                      <a:round/>
                      <a:headEnd type="none" w="sm" len="sm"/>
                      <a:tailEnd type="none" w="sm" len="sm"/>
                    </a:lnR>
                    <a:lnT w="10150" cap="flat" cmpd="sng">
                      <a:solidFill>
                        <a:srgbClr val="FFFFFF"/>
                      </a:solidFill>
                      <a:prstDash val="solid"/>
                      <a:round/>
                      <a:headEnd type="none" w="sm" len="sm"/>
                      <a:tailEnd type="none" w="sm" len="sm"/>
                    </a:lnT>
                    <a:lnB w="30475" cap="flat" cmpd="sng">
                      <a:solidFill>
                        <a:srgbClr val="FFFFFF"/>
                      </a:solidFill>
                      <a:prstDash val="solid"/>
                      <a:round/>
                      <a:headEnd type="none" w="sm" len="sm"/>
                      <a:tailEnd type="none" w="sm" len="sm"/>
                    </a:lnB>
                    <a:solidFill>
                      <a:srgbClr val="C55A11"/>
                    </a:solidFill>
                  </a:tcPr>
                </a:tc>
                <a:extLst>
                  <a:ext uri="{0D108BD9-81ED-4DB2-BD59-A6C34878D82A}">
                    <a16:rowId xmlns:a16="http://schemas.microsoft.com/office/drawing/2014/main" val="10000"/>
                  </a:ext>
                </a:extLst>
              </a:tr>
              <a:tr h="4849125">
                <a:tc>
                  <a:txBody>
                    <a:bodyPr/>
                    <a:lstStyle/>
                    <a:p>
                      <a:pPr marL="0" marR="0" lvl="0" indent="0" algn="l" rtl="0">
                        <a:lnSpc>
                          <a:spcPct val="100000"/>
                        </a:lnSpc>
                        <a:spcBef>
                          <a:spcPts val="0"/>
                        </a:spcBef>
                        <a:spcAft>
                          <a:spcPts val="0"/>
                        </a:spcAft>
                        <a:buClr>
                          <a:srgbClr val="000000"/>
                        </a:buClr>
                        <a:buSzPts val="2000"/>
                        <a:buFont typeface="Arial"/>
                        <a:buNone/>
                      </a:pPr>
                      <a:br>
                        <a:rPr lang="zh-TW" sz="2000" b="1" i="0" u="none" strike="noStrike" cap="none">
                          <a:solidFill>
                            <a:srgbClr val="FFFFFF"/>
                          </a:solidFill>
                          <a:latin typeface="Microsoft JhengHei"/>
                          <a:ea typeface="Microsoft JhengHei"/>
                          <a:cs typeface="Microsoft JhengHei"/>
                          <a:sym typeface="Microsoft JhengHei"/>
                        </a:rPr>
                      </a:br>
                      <a:r>
                        <a:rPr lang="zh-TW" sz="2000" b="1" i="0" u="none" strike="noStrike" cap="none">
                          <a:solidFill>
                            <a:srgbClr val="FFFFFF"/>
                          </a:solidFill>
                          <a:latin typeface="Microsoft JhengHei"/>
                          <a:ea typeface="Microsoft JhengHei"/>
                          <a:cs typeface="Microsoft JhengHei"/>
                          <a:sym typeface="Microsoft JhengHei"/>
                        </a:rPr>
                        <a:t>使用虛擬現實研究疏散期間的</a:t>
                      </a:r>
                      <a:endParaRPr/>
                    </a:p>
                    <a:p>
                      <a:pPr marL="0" marR="0" lvl="0" indent="0" algn="l" rtl="0">
                        <a:lnSpc>
                          <a:spcPct val="100000"/>
                        </a:lnSpc>
                        <a:spcBef>
                          <a:spcPts val="0"/>
                        </a:spcBef>
                        <a:spcAft>
                          <a:spcPts val="0"/>
                        </a:spcAft>
                        <a:buClr>
                          <a:srgbClr val="000000"/>
                        </a:buClr>
                        <a:buSzPts val="2000"/>
                        <a:buFont typeface="Arial"/>
                        <a:buNone/>
                      </a:pPr>
                      <a:r>
                        <a:rPr lang="zh-TW" sz="2000" b="1" i="0" u="none" strike="noStrike" cap="none">
                          <a:solidFill>
                            <a:srgbClr val="FFFFFF"/>
                          </a:solidFill>
                          <a:latin typeface="Microsoft JhengHei"/>
                          <a:ea typeface="Microsoft JhengHei"/>
                          <a:cs typeface="Microsoft JhengHei"/>
                          <a:sym typeface="Microsoft JhengHei"/>
                        </a:rPr>
                        <a:t>行人出口選擇行為</a:t>
                      </a:r>
                      <a:endParaRPr/>
                    </a:p>
                    <a:p>
                      <a:pPr marL="0" marR="0" lvl="0" indent="0" algn="l" rtl="0">
                        <a:lnSpc>
                          <a:spcPct val="100000"/>
                        </a:lnSpc>
                        <a:spcBef>
                          <a:spcPts val="0"/>
                        </a:spcBef>
                        <a:spcAft>
                          <a:spcPts val="0"/>
                        </a:spcAft>
                        <a:buClr>
                          <a:srgbClr val="000000"/>
                        </a:buClr>
                        <a:buSzPts val="2000"/>
                        <a:buFont typeface="Arial"/>
                        <a:buNone/>
                      </a:pPr>
                      <a:r>
                        <a:rPr lang="zh-TW" sz="2000" b="1" i="0" u="none" strike="noStrike" cap="none">
                          <a:solidFill>
                            <a:srgbClr val="FFFFFF"/>
                          </a:solidFill>
                          <a:latin typeface="Microsoft JhengHei"/>
                          <a:ea typeface="Microsoft JhengHei"/>
                          <a:cs typeface="Microsoft JhengHei"/>
                          <a:sym typeface="Microsoft JhengHei"/>
                        </a:rPr>
                        <a:t>Using virtual reality to study pedestrian exit choice behaviour during evacuations</a:t>
                      </a:r>
                      <a:endParaRPr/>
                    </a:p>
                  </a:txBody>
                  <a:tcPr marL="40950" marR="40950" marT="35100" marB="35100">
                    <a:lnL w="10150" cap="flat" cmpd="sng">
                      <a:solidFill>
                        <a:srgbClr val="FFFFFF"/>
                      </a:solidFill>
                      <a:prstDash val="solid"/>
                      <a:round/>
                      <a:headEnd type="none" w="sm" len="sm"/>
                      <a:tailEnd type="none" w="sm" len="sm"/>
                    </a:lnL>
                    <a:lnR w="10150" cap="flat" cmpd="sng">
                      <a:solidFill>
                        <a:srgbClr val="FFFFFF"/>
                      </a:solidFill>
                      <a:prstDash val="solid"/>
                      <a:round/>
                      <a:headEnd type="none" w="sm" len="sm"/>
                      <a:tailEnd type="none" w="sm" len="sm"/>
                    </a:lnR>
                    <a:lnT w="30475" cap="flat" cmpd="sng">
                      <a:solidFill>
                        <a:srgbClr val="FFFFFF"/>
                      </a:solidFill>
                      <a:prstDash val="solid"/>
                      <a:round/>
                      <a:headEnd type="none" w="sm" len="sm"/>
                      <a:tailEnd type="none" w="sm" len="sm"/>
                    </a:lnT>
                    <a:lnB w="10150" cap="flat" cmpd="sng">
                      <a:solidFill>
                        <a:srgbClr val="FFFFFF"/>
                      </a:solidFill>
                      <a:prstDash val="solid"/>
                      <a:round/>
                      <a:headEnd type="none" w="sm" len="sm"/>
                      <a:tailEnd type="none" w="sm" len="sm"/>
                    </a:lnB>
                    <a:solidFill>
                      <a:srgbClr val="F4B081"/>
                    </a:solidFill>
                  </a:tcPr>
                </a:tc>
                <a:tc>
                  <a:txBody>
                    <a:bodyPr/>
                    <a:lstStyle/>
                    <a:p>
                      <a:pPr marL="0" marR="0" lvl="0" indent="0" algn="l" rtl="0">
                        <a:lnSpc>
                          <a:spcPct val="100000"/>
                        </a:lnSpc>
                        <a:spcBef>
                          <a:spcPts val="0"/>
                        </a:spcBef>
                        <a:spcAft>
                          <a:spcPts val="0"/>
                        </a:spcAft>
                        <a:buClr>
                          <a:srgbClr val="000000"/>
                        </a:buClr>
                        <a:buSzPts val="2000"/>
                        <a:buFont typeface="Arial"/>
                        <a:buNone/>
                      </a:pPr>
                      <a:r>
                        <a:rPr lang="zh-TW" sz="2000" b="0" i="0" u="none" strike="noStrike" cap="none">
                          <a:solidFill>
                            <a:srgbClr val="000000"/>
                          </a:solidFill>
                          <a:latin typeface="Microsoft JhengHei"/>
                          <a:ea typeface="Microsoft JhengHei"/>
                          <a:cs typeface="Microsoft JhengHei"/>
                          <a:sym typeface="Microsoft JhengHei"/>
                        </a:rPr>
                        <a:t>Feng, Y., Duives, D. C., &amp; Hoogendoorn, S. P. (2021). 105158.</a:t>
                      </a:r>
                      <a:endParaRPr/>
                    </a:p>
                    <a:p>
                      <a:pPr marL="0" marR="0" lvl="0" indent="0" algn="l" rtl="0">
                        <a:lnSpc>
                          <a:spcPct val="100000"/>
                        </a:lnSpc>
                        <a:spcBef>
                          <a:spcPts val="0"/>
                        </a:spcBef>
                        <a:spcAft>
                          <a:spcPts val="0"/>
                        </a:spcAft>
                        <a:buClr>
                          <a:srgbClr val="000000"/>
                        </a:buClr>
                        <a:buSzPts val="2000"/>
                        <a:buFont typeface="Arial"/>
                        <a:buNone/>
                      </a:pPr>
                      <a:r>
                        <a:rPr lang="zh-TW" sz="2000" b="0" i="0" u="none" strike="noStrike" cap="none">
                          <a:solidFill>
                            <a:srgbClr val="000000"/>
                          </a:solidFill>
                          <a:latin typeface="Microsoft JhengHei"/>
                          <a:ea typeface="Microsoft JhengHei"/>
                          <a:cs typeface="Microsoft JhengHei"/>
                          <a:sym typeface="Microsoft JhengHei"/>
                        </a:rPr>
                        <a:t>期刊:Safety science, 137, </a:t>
                      </a:r>
                      <a:endParaRPr/>
                    </a:p>
                    <a:p>
                      <a:pPr marL="0" marR="0" lvl="0" indent="0" algn="l" rtl="0">
                        <a:lnSpc>
                          <a:spcPct val="100000"/>
                        </a:lnSpc>
                        <a:spcBef>
                          <a:spcPts val="0"/>
                        </a:spcBef>
                        <a:spcAft>
                          <a:spcPts val="0"/>
                        </a:spcAft>
                        <a:buClr>
                          <a:srgbClr val="000000"/>
                        </a:buClr>
                        <a:buSzPts val="2000"/>
                        <a:buFont typeface="Arial"/>
                        <a:buNone/>
                      </a:pPr>
                      <a:br>
                        <a:rPr lang="zh-TW" sz="2000" u="none" strike="noStrike" cap="none"/>
                      </a:br>
                      <a:endParaRPr sz="2000" u="none" strike="noStrike" cap="none"/>
                    </a:p>
                  </a:txBody>
                  <a:tcPr marL="40950" marR="40950" marT="35100" marB="35100">
                    <a:lnL w="10150" cap="flat" cmpd="sng">
                      <a:solidFill>
                        <a:srgbClr val="FFFFFF"/>
                      </a:solidFill>
                      <a:prstDash val="solid"/>
                      <a:round/>
                      <a:headEnd type="none" w="sm" len="sm"/>
                      <a:tailEnd type="none" w="sm" len="sm"/>
                    </a:lnL>
                    <a:lnR w="10150" cap="flat" cmpd="sng">
                      <a:solidFill>
                        <a:srgbClr val="FFFFFF"/>
                      </a:solidFill>
                      <a:prstDash val="solid"/>
                      <a:round/>
                      <a:headEnd type="none" w="sm" len="sm"/>
                      <a:tailEnd type="none" w="sm" len="sm"/>
                    </a:lnR>
                    <a:lnT w="30475" cap="flat" cmpd="sng">
                      <a:solidFill>
                        <a:srgbClr val="FFFFFF"/>
                      </a:solidFill>
                      <a:prstDash val="solid"/>
                      <a:round/>
                      <a:headEnd type="none" w="sm" len="sm"/>
                      <a:tailEnd type="none" w="sm" len="sm"/>
                    </a:lnT>
                    <a:lnB w="10150" cap="flat" cmpd="sng">
                      <a:solidFill>
                        <a:srgbClr val="FFFFFF"/>
                      </a:solidFill>
                      <a:prstDash val="solid"/>
                      <a:round/>
                      <a:headEnd type="none" w="sm" len="sm"/>
                      <a:tailEnd type="none" w="sm" len="sm"/>
                    </a:lnB>
                    <a:solidFill>
                      <a:srgbClr val="F4B081"/>
                    </a:solidFill>
                  </a:tcPr>
                </a:tc>
                <a:tc>
                  <a:txBody>
                    <a:bodyPr/>
                    <a:lstStyle/>
                    <a:p>
                      <a:pPr marL="0" marR="0" lvl="0" indent="0" algn="l" rtl="0">
                        <a:lnSpc>
                          <a:spcPct val="100000"/>
                        </a:lnSpc>
                        <a:spcBef>
                          <a:spcPts val="0"/>
                        </a:spcBef>
                        <a:spcAft>
                          <a:spcPts val="0"/>
                        </a:spcAft>
                        <a:buClr>
                          <a:srgbClr val="000000"/>
                        </a:buClr>
                        <a:buSzPts val="2000"/>
                        <a:buFont typeface="Arial"/>
                        <a:buNone/>
                      </a:pPr>
                      <a:r>
                        <a:rPr lang="zh-TW" sz="2000" b="0" i="0" u="none" strike="noStrike" cap="none">
                          <a:solidFill>
                            <a:srgbClr val="000000"/>
                          </a:solidFill>
                          <a:latin typeface="Microsoft JhengHei"/>
                          <a:ea typeface="Microsoft JhengHei"/>
                          <a:cs typeface="Microsoft JhengHei"/>
                          <a:sym typeface="Microsoft JhengHei"/>
                        </a:rPr>
                        <a:t>行人出口選擇</a:t>
                      </a:r>
                      <a:r>
                        <a:rPr lang="zh-TW" sz="2000" u="none" strike="noStrike" cap="none"/>
                        <a:t>使用 VR 研究了不同指導信息對</a:t>
                      </a:r>
                      <a:r>
                        <a:rPr lang="zh-TW" sz="2000" b="0" i="0" u="none" strike="noStrike" cap="none">
                          <a:solidFill>
                            <a:srgbClr val="000000"/>
                          </a:solidFill>
                          <a:latin typeface="Microsoft JhengHei"/>
                          <a:ea typeface="Microsoft JhengHei"/>
                          <a:cs typeface="Microsoft JhengHei"/>
                          <a:sym typeface="Microsoft JhengHei"/>
                        </a:rPr>
                        <a:t>出口</a:t>
                      </a:r>
                      <a:r>
                        <a:rPr lang="zh-TW" sz="2000" u="none" strike="noStrike" cap="none"/>
                        <a:t>選擇行為的影響。</a:t>
                      </a:r>
                      <a:r>
                        <a:rPr lang="zh-TW" sz="2000" b="0" i="0" u="none" strike="noStrike" cap="none">
                          <a:solidFill>
                            <a:srgbClr val="000000"/>
                          </a:solidFill>
                          <a:latin typeface="Microsoft JhengHei"/>
                          <a:ea typeface="Microsoft JhengHei"/>
                          <a:cs typeface="Microsoft JhengHei"/>
                          <a:sym typeface="Microsoft JhengHei"/>
                        </a:rPr>
                        <a:t>- 一種驗證場景和三種實驗場景（沒有附加信息、出口標誌場景、方向場景）下行人退出選擇行為的共通性和差異</a:t>
                      </a:r>
                      <a:endParaRPr sz="2000" b="0" i="0" u="none" strike="noStrike" cap="none">
                        <a:solidFill>
                          <a:srgbClr val="000000"/>
                        </a:solidFill>
                        <a:latin typeface="Microsoft JhengHei"/>
                        <a:ea typeface="Microsoft JhengHei"/>
                        <a:cs typeface="Microsoft JhengHei"/>
                        <a:sym typeface="Microsoft JhengHei"/>
                      </a:endParaRPr>
                    </a:p>
                    <a:p>
                      <a:pPr marL="0" marR="0" lvl="0" indent="0" algn="l" rtl="0">
                        <a:lnSpc>
                          <a:spcPct val="100000"/>
                        </a:lnSpc>
                        <a:spcBef>
                          <a:spcPts val="0"/>
                        </a:spcBef>
                        <a:spcAft>
                          <a:spcPts val="0"/>
                        </a:spcAft>
                        <a:buNone/>
                      </a:pPr>
                      <a:endParaRPr/>
                    </a:p>
                    <a:p>
                      <a:pPr marL="0" marR="0" lvl="0" indent="0" algn="l" rtl="0">
                        <a:lnSpc>
                          <a:spcPct val="100000"/>
                        </a:lnSpc>
                        <a:spcBef>
                          <a:spcPts val="0"/>
                        </a:spcBef>
                        <a:spcAft>
                          <a:spcPts val="0"/>
                        </a:spcAft>
                        <a:buClr>
                          <a:srgbClr val="000000"/>
                        </a:buClr>
                        <a:buSzPts val="2000"/>
                        <a:buFont typeface="Arial"/>
                        <a:buNone/>
                      </a:pPr>
                      <a:endParaRPr sz="2000" u="none" strike="noStrike" cap="none"/>
                    </a:p>
                  </a:txBody>
                  <a:tcPr marL="40950" marR="40950" marT="35100" marB="35100">
                    <a:lnL w="10150" cap="flat" cmpd="sng">
                      <a:solidFill>
                        <a:srgbClr val="FFFFFF"/>
                      </a:solidFill>
                      <a:prstDash val="solid"/>
                      <a:round/>
                      <a:headEnd type="none" w="sm" len="sm"/>
                      <a:tailEnd type="none" w="sm" len="sm"/>
                    </a:lnL>
                    <a:lnR w="10150" cap="flat" cmpd="sng">
                      <a:solidFill>
                        <a:srgbClr val="FFFFFF"/>
                      </a:solidFill>
                      <a:prstDash val="solid"/>
                      <a:round/>
                      <a:headEnd type="none" w="sm" len="sm"/>
                      <a:tailEnd type="none" w="sm" len="sm"/>
                    </a:lnR>
                    <a:lnT w="30475" cap="flat" cmpd="sng">
                      <a:solidFill>
                        <a:srgbClr val="FFFFFF"/>
                      </a:solidFill>
                      <a:prstDash val="solid"/>
                      <a:round/>
                      <a:headEnd type="none" w="sm" len="sm"/>
                      <a:tailEnd type="none" w="sm" len="sm"/>
                    </a:lnT>
                    <a:lnB w="10150" cap="flat" cmpd="sng">
                      <a:solidFill>
                        <a:srgbClr val="FFFFFF"/>
                      </a:solidFill>
                      <a:prstDash val="solid"/>
                      <a:round/>
                      <a:headEnd type="none" w="sm" len="sm"/>
                      <a:tailEnd type="none" w="sm" len="sm"/>
                    </a:lnB>
                    <a:solidFill>
                      <a:srgbClr val="F4B081"/>
                    </a:solidFill>
                  </a:tcPr>
                </a:tc>
                <a:tc>
                  <a:txBody>
                    <a:bodyPr/>
                    <a:lstStyle/>
                    <a:p>
                      <a:pPr marL="0" marR="0" lvl="0" indent="0" algn="l" rtl="0">
                        <a:lnSpc>
                          <a:spcPct val="100000"/>
                        </a:lnSpc>
                        <a:spcBef>
                          <a:spcPts val="0"/>
                        </a:spcBef>
                        <a:spcAft>
                          <a:spcPts val="0"/>
                        </a:spcAft>
                        <a:buClr>
                          <a:srgbClr val="000000"/>
                        </a:buClr>
                        <a:buSzPts val="2000"/>
                        <a:buFont typeface="Arial"/>
                        <a:buNone/>
                      </a:pPr>
                      <a:r>
                        <a:rPr lang="zh-TW" sz="2000" b="0" i="0" u="none" strike="noStrike" cap="none">
                          <a:solidFill>
                            <a:srgbClr val="000000"/>
                          </a:solidFill>
                          <a:latin typeface="Microsoft JhengHei"/>
                          <a:ea typeface="Microsoft JhengHei"/>
                          <a:cs typeface="Microsoft JhengHei"/>
                          <a:sym typeface="Microsoft JhengHei"/>
                        </a:rPr>
                        <a:t> 其他人的存在與出口方向有關的信息對行人出口的選擇有顯著影響。</a:t>
                      </a:r>
                      <a:endParaRPr sz="2000" b="0" i="0" u="none" strike="noStrike" cap="none">
                        <a:solidFill>
                          <a:srgbClr val="000000"/>
                        </a:solidFill>
                        <a:latin typeface="Microsoft JhengHei"/>
                        <a:ea typeface="Microsoft JhengHei"/>
                        <a:cs typeface="Microsoft JhengHei"/>
                        <a:sym typeface="Microsoft JhengHei"/>
                      </a:endParaRPr>
                    </a:p>
                    <a:p>
                      <a:pPr marL="0" marR="0" lvl="0" indent="0" algn="l" rtl="0">
                        <a:lnSpc>
                          <a:spcPct val="100000"/>
                        </a:lnSpc>
                        <a:spcBef>
                          <a:spcPts val="0"/>
                        </a:spcBef>
                        <a:spcAft>
                          <a:spcPts val="0"/>
                        </a:spcAft>
                        <a:buClr>
                          <a:srgbClr val="000000"/>
                        </a:buClr>
                        <a:buSzPts val="2000"/>
                        <a:buFont typeface="Arial"/>
                        <a:buNone/>
                      </a:pPr>
                      <a:r>
                        <a:rPr lang="zh-TW" sz="2000" b="0" i="0" u="none" strike="noStrike" cap="none">
                          <a:solidFill>
                            <a:srgbClr val="000000"/>
                          </a:solidFill>
                          <a:latin typeface="Microsoft JhengHei"/>
                          <a:ea typeface="Microsoft JhengHei"/>
                          <a:cs typeface="Microsoft JhengHei"/>
                          <a:sym typeface="Microsoft JhengHei"/>
                        </a:rPr>
                        <a:t>此外，行</a:t>
                      </a:r>
                      <a:r>
                        <a:rPr lang="zh-TW" sz="2000" b="1" i="0" u="none" strike="noStrike" cap="none">
                          <a:solidFill>
                            <a:srgbClr val="000000"/>
                          </a:solidFill>
                          <a:latin typeface="Microsoft JhengHei"/>
                          <a:ea typeface="Microsoft JhengHei"/>
                          <a:cs typeface="Microsoft JhengHei"/>
                          <a:sym typeface="Microsoft JhengHei"/>
                        </a:rPr>
                        <a:t>人的出口選擇被發現是不對稱的</a:t>
                      </a:r>
                      <a:r>
                        <a:rPr lang="zh-TW" sz="2000" b="0" i="0" u="none" strike="noStrike" cap="none">
                          <a:solidFill>
                            <a:srgbClr val="000000"/>
                          </a:solidFill>
                          <a:latin typeface="Microsoft JhengHei"/>
                          <a:ea typeface="Microsoft JhengHei"/>
                          <a:cs typeface="Microsoft JhengHei"/>
                          <a:sym typeface="Microsoft JhengHei"/>
                        </a:rPr>
                        <a:t>，尤其是在涉及其他行人的情況下。</a:t>
                      </a:r>
                      <a:endParaRPr sz="2000" b="0" i="0" u="none" strike="noStrike" cap="none">
                        <a:solidFill>
                          <a:srgbClr val="000000"/>
                        </a:solidFill>
                        <a:latin typeface="Microsoft JhengHei"/>
                        <a:ea typeface="Microsoft JhengHei"/>
                        <a:cs typeface="Microsoft JhengHei"/>
                        <a:sym typeface="Microsoft JhengHei"/>
                      </a:endParaRPr>
                    </a:p>
                    <a:p>
                      <a:pPr marL="0" marR="0" lvl="0" indent="0" algn="l" rtl="0">
                        <a:lnSpc>
                          <a:spcPct val="100000"/>
                        </a:lnSpc>
                        <a:spcBef>
                          <a:spcPts val="0"/>
                        </a:spcBef>
                        <a:spcAft>
                          <a:spcPts val="0"/>
                        </a:spcAft>
                        <a:buClr>
                          <a:srgbClr val="000000"/>
                        </a:buClr>
                        <a:buSzPts val="2000"/>
                        <a:buFont typeface="Arial"/>
                        <a:buNone/>
                      </a:pPr>
                      <a:r>
                        <a:rPr lang="zh-TW" sz="2000" b="0" i="0" u="none" strike="noStrike" cap="none">
                          <a:solidFill>
                            <a:srgbClr val="000000"/>
                          </a:solidFill>
                          <a:latin typeface="Microsoft JhengHei"/>
                          <a:ea typeface="Microsoft JhengHei"/>
                          <a:cs typeface="Microsoft JhengHei"/>
                          <a:sym typeface="Microsoft JhengHei"/>
                        </a:rPr>
                        <a:t>行人更願意選擇方向標誌所指向的出口</a:t>
                      </a:r>
                      <a:endParaRPr sz="2000" b="0" i="0" u="none" strike="noStrike" cap="none">
                        <a:solidFill>
                          <a:srgbClr val="000000"/>
                        </a:solidFill>
                        <a:latin typeface="Microsoft JhengHei"/>
                        <a:ea typeface="Microsoft JhengHei"/>
                        <a:cs typeface="Microsoft JhengHei"/>
                        <a:sym typeface="Microsoft JhengHei"/>
                      </a:endParaRPr>
                    </a:p>
                    <a:p>
                      <a:pPr marL="0" marR="0" lvl="0" indent="0" algn="l" rtl="0">
                        <a:lnSpc>
                          <a:spcPct val="100000"/>
                        </a:lnSpc>
                        <a:spcBef>
                          <a:spcPts val="0"/>
                        </a:spcBef>
                        <a:spcAft>
                          <a:spcPts val="0"/>
                        </a:spcAft>
                        <a:buClr>
                          <a:srgbClr val="000000"/>
                        </a:buClr>
                        <a:buSzPts val="2000"/>
                        <a:buFont typeface="Arial"/>
                        <a:buNone/>
                      </a:pPr>
                      <a:r>
                        <a:rPr lang="zh-TW" sz="2000" b="0" i="0" u="none" strike="noStrike" cap="none">
                          <a:solidFill>
                            <a:srgbClr val="000000"/>
                          </a:solidFill>
                          <a:latin typeface="Microsoft JhengHei"/>
                          <a:ea typeface="Microsoft JhengHei"/>
                          <a:cs typeface="Microsoft JhengHei"/>
                          <a:sym typeface="Microsoft JhengHei"/>
                        </a:rPr>
                        <a:t>在環境中提供額外信息時，行人在疏散期間更有可能識別到更多出口</a:t>
                      </a:r>
                      <a:r>
                        <a:rPr lang="zh-TW" sz="2000">
                          <a:latin typeface="Microsoft JhengHei"/>
                          <a:ea typeface="Microsoft JhengHei"/>
                          <a:cs typeface="Microsoft JhengHei"/>
                          <a:sym typeface="Microsoft JhengHei"/>
                        </a:rPr>
                        <a:t>，</a:t>
                      </a:r>
                      <a:r>
                        <a:rPr lang="zh-TW" sz="2000" b="1" i="0" u="none" strike="noStrike" cap="none">
                          <a:solidFill>
                            <a:srgbClr val="000000"/>
                          </a:solidFill>
                          <a:latin typeface="Microsoft JhengHei"/>
                          <a:ea typeface="Microsoft JhengHei"/>
                          <a:cs typeface="Microsoft JhengHei"/>
                          <a:sym typeface="Microsoft JhengHei"/>
                        </a:rPr>
                        <a:t>提高出口標誌的可見度，行人可以識別出更多的出口</a:t>
                      </a:r>
                      <a:endParaRPr sz="2000" b="1" i="0" u="none" strike="noStrike" cap="none">
                        <a:solidFill>
                          <a:srgbClr val="000000"/>
                        </a:solidFill>
                        <a:latin typeface="Microsoft JhengHei"/>
                        <a:ea typeface="Microsoft JhengHei"/>
                        <a:cs typeface="Microsoft JhengHei"/>
                        <a:sym typeface="Microsoft JhengHei"/>
                      </a:endParaRPr>
                    </a:p>
                  </a:txBody>
                  <a:tcPr marL="40950" marR="40950" marT="35100" marB="35100">
                    <a:lnL w="10150" cap="flat" cmpd="sng">
                      <a:solidFill>
                        <a:srgbClr val="FFFFFF"/>
                      </a:solidFill>
                      <a:prstDash val="solid"/>
                      <a:round/>
                      <a:headEnd type="none" w="sm" len="sm"/>
                      <a:tailEnd type="none" w="sm" len="sm"/>
                    </a:lnL>
                    <a:lnR w="10150" cap="flat" cmpd="sng">
                      <a:solidFill>
                        <a:srgbClr val="FFFFFF"/>
                      </a:solidFill>
                      <a:prstDash val="solid"/>
                      <a:round/>
                      <a:headEnd type="none" w="sm" len="sm"/>
                      <a:tailEnd type="none" w="sm" len="sm"/>
                    </a:lnR>
                    <a:lnT w="30475" cap="flat" cmpd="sng">
                      <a:solidFill>
                        <a:srgbClr val="FFFFFF"/>
                      </a:solidFill>
                      <a:prstDash val="solid"/>
                      <a:round/>
                      <a:headEnd type="none" w="sm" len="sm"/>
                      <a:tailEnd type="none" w="sm" len="sm"/>
                    </a:lnT>
                    <a:lnB w="10150" cap="flat" cmpd="sng">
                      <a:solidFill>
                        <a:srgbClr val="FFFFFF"/>
                      </a:solidFill>
                      <a:prstDash val="solid"/>
                      <a:round/>
                      <a:headEnd type="none" w="sm" len="sm"/>
                      <a:tailEnd type="none" w="sm" len="sm"/>
                    </a:lnB>
                    <a:solidFill>
                      <a:srgbClr val="F4B081"/>
                    </a:solidFill>
                  </a:tcPr>
                </a:tc>
                <a:extLst>
                  <a:ext uri="{0D108BD9-81ED-4DB2-BD59-A6C34878D82A}">
                    <a16:rowId xmlns:a16="http://schemas.microsoft.com/office/drawing/2014/main" val="10001"/>
                  </a:ext>
                </a:extLst>
              </a:tr>
            </a:tbl>
          </a:graphicData>
        </a:graphic>
      </p:graphicFrame>
      <p:sp>
        <p:nvSpPr>
          <p:cNvPr id="130" name="Google Shape;130;p8"/>
          <p:cNvSpPr/>
          <p:nvPr/>
        </p:nvSpPr>
        <p:spPr>
          <a:xfrm>
            <a:off x="5977217" y="3244334"/>
            <a:ext cx="237566" cy="36933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zh-TW" sz="1800" b="0" i="0" u="none" strike="noStrike" cap="none">
                <a:solidFill>
                  <a:schemeClr val="dk1"/>
                </a:solidFill>
                <a:latin typeface="Calibri"/>
                <a:ea typeface="Calibri"/>
                <a:cs typeface="Calibri"/>
                <a:sym typeface="Calibri"/>
              </a:rPr>
              <a:t> </a:t>
            </a:r>
            <a:endParaRPr sz="1400" b="0" i="0" u="none" strike="noStrike" cap="none">
              <a:solidFill>
                <a:srgbClr val="000000"/>
              </a:solidFill>
              <a:latin typeface="Arial"/>
              <a:ea typeface="Arial"/>
              <a:cs typeface="Arial"/>
              <a:sym typeface="Arial"/>
            </a:endParaRPr>
          </a:p>
        </p:txBody>
      </p:sp>
      <p:sp>
        <p:nvSpPr>
          <p:cNvPr id="131" name="Google Shape;131;p8"/>
          <p:cNvSpPr/>
          <p:nvPr/>
        </p:nvSpPr>
        <p:spPr>
          <a:xfrm>
            <a:off x="5977217" y="3244334"/>
            <a:ext cx="237566" cy="36933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zh-TW" sz="1800" b="0" i="0" u="none" strike="noStrike" cap="none">
                <a:solidFill>
                  <a:schemeClr val="dk1"/>
                </a:solidFill>
                <a:latin typeface="Calibri"/>
                <a:ea typeface="Calibri"/>
                <a:cs typeface="Calibri"/>
                <a:sym typeface="Calibri"/>
              </a:rPr>
              <a:t> </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45"/>
        <p:cNvGrpSpPr/>
        <p:nvPr/>
      </p:nvGrpSpPr>
      <p:grpSpPr>
        <a:xfrm>
          <a:off x="0" y="0"/>
          <a:ext cx="0" cy="0"/>
          <a:chOff x="0" y="0"/>
          <a:chExt cx="0" cy="0"/>
        </a:xfrm>
      </p:grpSpPr>
      <p:sp>
        <p:nvSpPr>
          <p:cNvPr id="146" name="Google Shape;146;p10"/>
          <p:cNvSpPr txBox="1">
            <a:spLocks noGrp="1"/>
          </p:cNvSpPr>
          <p:nvPr>
            <p:ph type="ctrTitle"/>
          </p:nvPr>
        </p:nvSpPr>
        <p:spPr>
          <a:xfrm>
            <a:off x="347943" y="791896"/>
            <a:ext cx="11409034" cy="2924548"/>
          </a:xfrm>
          <a:prstGeom prst="rect">
            <a:avLst/>
          </a:prstGeom>
          <a:noFill/>
          <a:ln w="57150" cap="flat" cmpd="sng">
            <a:solidFill>
              <a:srgbClr val="FFC000"/>
            </a:solidFill>
            <a:prstDash val="solid"/>
            <a:round/>
            <a:headEnd type="none" w="sm" len="sm"/>
            <a:tailEnd type="none" w="sm" len="sm"/>
          </a:ln>
        </p:spPr>
        <p:txBody>
          <a:bodyPr spcFirstLastPara="1" wrap="square" lIns="91425" tIns="45700" rIns="91425" bIns="45700" anchor="b" anchorCtr="0">
            <a:normAutofit/>
          </a:bodyPr>
          <a:lstStyle/>
          <a:p>
            <a:pPr marL="0" lvl="0" indent="0" algn="ctr" rtl="0">
              <a:lnSpc>
                <a:spcPct val="130000"/>
              </a:lnSpc>
              <a:spcBef>
                <a:spcPts val="0"/>
              </a:spcBef>
              <a:spcAft>
                <a:spcPts val="0"/>
              </a:spcAft>
              <a:buSzPts val="4400"/>
              <a:buNone/>
            </a:pPr>
            <a:r>
              <a:rPr lang="zh-TW" sz="4400" b="1" dirty="0">
                <a:latin typeface="Microsoft JhengHei"/>
                <a:ea typeface="Microsoft JhengHei"/>
                <a:cs typeface="Microsoft JhengHei"/>
                <a:sym typeface="Microsoft JhengHei"/>
              </a:rPr>
              <a:t>使用虛擬實境來確定緊急標誌如何促進尋路</a:t>
            </a:r>
            <a:br>
              <a:rPr lang="zh-TW" sz="4400" b="1" dirty="0">
                <a:latin typeface="Microsoft JhengHei"/>
                <a:ea typeface="Microsoft JhengHei"/>
                <a:cs typeface="Microsoft JhengHei"/>
                <a:sym typeface="Microsoft JhengHei"/>
              </a:rPr>
            </a:br>
            <a:r>
              <a:rPr lang="zh-TW" sz="3600" dirty="0"/>
              <a:t>Using virtual reality to determine how emergency signs facilitate way-finding</a:t>
            </a:r>
            <a:endParaRPr sz="3600" b="1" dirty="0"/>
          </a:p>
        </p:txBody>
      </p:sp>
      <p:sp>
        <p:nvSpPr>
          <p:cNvPr id="147" name="Google Shape;147;p10"/>
          <p:cNvSpPr txBox="1">
            <a:spLocks noGrp="1"/>
          </p:cNvSpPr>
          <p:nvPr>
            <p:ph type="subTitle" idx="1"/>
          </p:nvPr>
        </p:nvSpPr>
        <p:spPr>
          <a:xfrm>
            <a:off x="800394" y="4226844"/>
            <a:ext cx="9794450" cy="1186778"/>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400"/>
              <a:buNone/>
            </a:pPr>
            <a:r>
              <a:rPr lang="zh-TW">
                <a:latin typeface="Microsoft JhengHei"/>
                <a:ea typeface="Microsoft JhengHei"/>
                <a:cs typeface="Microsoft JhengHei"/>
                <a:sym typeface="Microsoft JhengHei"/>
              </a:rPr>
              <a:t>作者:</a:t>
            </a:r>
            <a:r>
              <a:rPr lang="zh-TW"/>
              <a:t>Tang, C. H., Wu, W. T., &amp; Lin, C. Y. (2009). </a:t>
            </a:r>
            <a:endParaRPr/>
          </a:p>
          <a:p>
            <a:pPr marL="0" lvl="0" indent="0" algn="l" rtl="0">
              <a:lnSpc>
                <a:spcPct val="90000"/>
              </a:lnSpc>
              <a:spcBef>
                <a:spcPts val="1000"/>
              </a:spcBef>
              <a:spcAft>
                <a:spcPts val="0"/>
              </a:spcAft>
              <a:buClr>
                <a:schemeClr val="dk1"/>
              </a:buClr>
              <a:buSzPts val="2400"/>
              <a:buNone/>
            </a:pPr>
            <a:r>
              <a:rPr lang="zh-TW">
                <a:latin typeface="Microsoft JhengHei"/>
                <a:ea typeface="Microsoft JhengHei"/>
                <a:cs typeface="Microsoft JhengHei"/>
                <a:sym typeface="Microsoft JhengHei"/>
              </a:rPr>
              <a:t>期刊</a:t>
            </a:r>
            <a:r>
              <a:rPr lang="zh-TW"/>
              <a:t>: Applied ergonomics, 40(4), 722-730.</a:t>
            </a:r>
            <a:endParaRPr>
              <a:latin typeface="Microsoft JhengHei"/>
              <a:ea typeface="Microsoft JhengHei"/>
              <a:cs typeface="Microsoft JhengHei"/>
              <a:sym typeface="Microsoft JhengHei"/>
            </a:endParaRPr>
          </a:p>
        </p:txBody>
      </p:sp>
      <p:sp>
        <p:nvSpPr>
          <p:cNvPr id="148" name="Google Shape;148;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ltLang="zh-TW"/>
              <a:t>5</a:t>
            </a:fld>
            <a:endParaRPr/>
          </a:p>
        </p:txBody>
      </p:sp>
      <p:sp>
        <p:nvSpPr>
          <p:cNvPr id="149" name="Google Shape;149;p10"/>
          <p:cNvSpPr/>
          <p:nvPr/>
        </p:nvSpPr>
        <p:spPr>
          <a:xfrm>
            <a:off x="692324" y="5552500"/>
            <a:ext cx="9184200" cy="1138733"/>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400"/>
              <a:buFont typeface="Arial"/>
              <a:buNone/>
            </a:pPr>
            <a:r>
              <a:rPr lang="zh-TW" sz="2400" b="0" i="0" u="none" strike="noStrike" cap="none">
                <a:solidFill>
                  <a:srgbClr val="2E2E2E"/>
                </a:solidFill>
                <a:latin typeface="Arial"/>
                <a:ea typeface="Arial"/>
                <a:cs typeface="Arial"/>
                <a:sym typeface="Arial"/>
              </a:rPr>
              <a:t>Virtual reality、Way-finding、Emergency signs、Simulation</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000"/>
              <a:buFont typeface="Arial"/>
              <a:buNone/>
            </a:pPr>
            <a:r>
              <a:rPr lang="zh-TW" sz="2000" b="0" i="0" u="none" strike="noStrike" cap="none">
                <a:solidFill>
                  <a:schemeClr val="dk1"/>
                </a:solidFill>
                <a:latin typeface="Microsoft JhengHei"/>
                <a:ea typeface="Microsoft JhengHei"/>
                <a:cs typeface="Microsoft JhengHei"/>
                <a:sym typeface="Microsoft JhengHei"/>
              </a:rPr>
              <a:t>虛擬實境、尋路、緊急標誌、模擬</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rgbClr val="2E2E2E"/>
              </a:solidFill>
              <a:latin typeface="Arial"/>
              <a:ea typeface="Arial"/>
              <a:cs typeface="Arial"/>
              <a:sym typeface="Arial"/>
            </a:endParaRPr>
          </a:p>
        </p:txBody>
      </p:sp>
      <p:sp>
        <p:nvSpPr>
          <p:cNvPr id="150" name="Google Shape;150;p10"/>
          <p:cNvSpPr/>
          <p:nvPr/>
        </p:nvSpPr>
        <p:spPr>
          <a:xfrm>
            <a:off x="9824300" y="5965448"/>
            <a:ext cx="2232582" cy="892552"/>
          </a:xfrm>
          <a:prstGeom prst="rect">
            <a:avLst/>
          </a:prstGeom>
          <a:noFill/>
          <a:ln>
            <a:noFill/>
          </a:ln>
        </p:spPr>
        <p:txBody>
          <a:bodyPr spcFirstLastPara="1" wrap="square" lIns="91425" tIns="45700" rIns="91425" bIns="45700" anchor="t" anchorCtr="0">
            <a:spAutoFit/>
          </a:bodyPr>
          <a:lstStyle/>
          <a:p>
            <a:pPr marL="0" marR="0" lvl="0" indent="0" algn="l" rtl="0">
              <a:lnSpc>
                <a:spcPct val="130000"/>
              </a:lnSpc>
              <a:spcBef>
                <a:spcPts val="0"/>
              </a:spcBef>
              <a:spcAft>
                <a:spcPts val="0"/>
              </a:spcAft>
              <a:buClr>
                <a:srgbClr val="000000"/>
              </a:buClr>
              <a:buSzPts val="2000"/>
              <a:buFont typeface="Arial"/>
              <a:buNone/>
            </a:pPr>
            <a:r>
              <a:rPr lang="zh-TW" sz="2000" b="0" i="0" u="none" strike="noStrike" cap="none">
                <a:solidFill>
                  <a:schemeClr val="dk1"/>
                </a:solidFill>
                <a:latin typeface="Microsoft JhengHei"/>
                <a:ea typeface="Microsoft JhengHei"/>
                <a:cs typeface="Microsoft JhengHei"/>
                <a:sym typeface="Microsoft JhengHei"/>
              </a:rPr>
              <a:t>指導老師:柳永青</a:t>
            </a:r>
            <a:endParaRPr sz="2000" b="0" i="0" u="none" strike="noStrike" cap="none">
              <a:solidFill>
                <a:schemeClr val="dk1"/>
              </a:solidFill>
              <a:latin typeface="Microsoft JhengHei"/>
              <a:ea typeface="Microsoft JhengHei"/>
              <a:cs typeface="Microsoft JhengHei"/>
              <a:sym typeface="Microsoft JhengHei"/>
            </a:endParaRPr>
          </a:p>
          <a:p>
            <a:pPr marL="0" marR="0" lvl="0" indent="0" algn="l" rtl="0">
              <a:lnSpc>
                <a:spcPct val="130000"/>
              </a:lnSpc>
              <a:spcBef>
                <a:spcPts val="0"/>
              </a:spcBef>
              <a:spcAft>
                <a:spcPts val="0"/>
              </a:spcAft>
              <a:buClr>
                <a:srgbClr val="000000"/>
              </a:buClr>
              <a:buSzPts val="2000"/>
              <a:buFont typeface="Arial"/>
              <a:buNone/>
            </a:pPr>
            <a:r>
              <a:rPr lang="zh-TW" sz="2000" b="0" i="0" u="none" strike="noStrike" cap="none">
                <a:solidFill>
                  <a:schemeClr val="dk1"/>
                </a:solidFill>
                <a:latin typeface="Microsoft JhengHei"/>
                <a:ea typeface="Microsoft JhengHei"/>
                <a:cs typeface="Microsoft JhengHei"/>
                <a:sym typeface="Microsoft JhengHei"/>
              </a:rPr>
              <a:t>報告人:蔡培詩</a:t>
            </a:r>
            <a:endParaRPr sz="2400" b="0" i="0" u="none" strike="noStrike" cap="none">
              <a:solidFill>
                <a:schemeClr val="dk1"/>
              </a:solidFill>
              <a:latin typeface="Microsoft JhengHei"/>
              <a:ea typeface="Microsoft JhengHei"/>
              <a:cs typeface="Microsoft JhengHei"/>
              <a:sym typeface="Microsoft JhengHei"/>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p11"/>
          <p:cNvSpPr txBox="1"/>
          <p:nvPr/>
        </p:nvSpPr>
        <p:spPr>
          <a:xfrm>
            <a:off x="-21800" y="3533313"/>
            <a:ext cx="12213800" cy="3324687"/>
          </a:xfrm>
          <a:prstGeom prst="rect">
            <a:avLst/>
          </a:prstGeom>
          <a:solidFill>
            <a:srgbClr val="FFC000"/>
          </a:solidFill>
          <a:ln>
            <a:noFill/>
          </a:ln>
        </p:spPr>
        <p:txBody>
          <a:bodyPr spcFirstLastPara="1" wrap="square" lIns="91425" tIns="45700" rIns="91425" bIns="45700" anchor="t" anchorCtr="0">
            <a:noAutofit/>
          </a:bodyPr>
          <a:lstStyle/>
          <a:p>
            <a:pPr marL="0" marR="0" lvl="0" indent="0" algn="l" rtl="0">
              <a:lnSpc>
                <a:spcPct val="120000"/>
              </a:lnSpc>
              <a:spcBef>
                <a:spcPts val="0"/>
              </a:spcBef>
              <a:spcAft>
                <a:spcPts val="0"/>
              </a:spcAft>
              <a:buClr>
                <a:schemeClr val="dk1"/>
              </a:buClr>
              <a:buSzPts val="2400"/>
              <a:buFont typeface="Arial"/>
              <a:buNone/>
            </a:pPr>
            <a:endParaRPr sz="2400" b="0" i="0" u="none" strike="noStrike" cap="none">
              <a:solidFill>
                <a:schemeClr val="dk1"/>
              </a:solidFill>
              <a:latin typeface="Microsoft JhengHei"/>
              <a:ea typeface="Microsoft JhengHei"/>
              <a:cs typeface="Microsoft JhengHei"/>
              <a:sym typeface="Microsoft JhengHei"/>
            </a:endParaRPr>
          </a:p>
          <a:p>
            <a:pPr marL="342900" marR="0" lvl="0" indent="-190500" algn="l" rtl="0">
              <a:lnSpc>
                <a:spcPct val="120000"/>
              </a:lnSpc>
              <a:spcBef>
                <a:spcPts val="1000"/>
              </a:spcBef>
              <a:spcAft>
                <a:spcPts val="0"/>
              </a:spcAft>
              <a:buClr>
                <a:schemeClr val="dk1"/>
              </a:buClr>
              <a:buSzPts val="2400"/>
              <a:buFont typeface="Arial"/>
              <a:buNone/>
            </a:pPr>
            <a:endParaRPr sz="2400" b="0" i="0" u="none" strike="noStrike" cap="none">
              <a:solidFill>
                <a:schemeClr val="dk1"/>
              </a:solidFill>
              <a:latin typeface="Microsoft JhengHei"/>
              <a:ea typeface="Microsoft JhengHei"/>
              <a:cs typeface="Microsoft JhengHei"/>
              <a:sym typeface="Microsoft JhengHei"/>
            </a:endParaRPr>
          </a:p>
          <a:p>
            <a:pPr marL="342900" marR="0" lvl="0" indent="-190500" algn="ctr" rtl="0">
              <a:lnSpc>
                <a:spcPct val="120000"/>
              </a:lnSpc>
              <a:spcBef>
                <a:spcPts val="1000"/>
              </a:spcBef>
              <a:spcAft>
                <a:spcPts val="0"/>
              </a:spcAft>
              <a:buClr>
                <a:schemeClr val="dk1"/>
              </a:buClr>
              <a:buSzPts val="2400"/>
              <a:buFont typeface="Arial"/>
              <a:buNone/>
            </a:pPr>
            <a:endParaRPr sz="2400" b="0" i="0" u="none" strike="noStrike" cap="none">
              <a:solidFill>
                <a:schemeClr val="dk1"/>
              </a:solidFill>
              <a:latin typeface="Microsoft JhengHei"/>
              <a:ea typeface="Microsoft JhengHei"/>
              <a:cs typeface="Microsoft JhengHei"/>
              <a:sym typeface="Microsoft JhengHei"/>
            </a:endParaRPr>
          </a:p>
        </p:txBody>
      </p:sp>
      <p:sp>
        <p:nvSpPr>
          <p:cNvPr id="157" name="Google Shape;157;p11"/>
          <p:cNvSpPr txBox="1">
            <a:spLocks noGrp="1"/>
          </p:cNvSpPr>
          <p:nvPr>
            <p:ph type="ctrTitle"/>
          </p:nvPr>
        </p:nvSpPr>
        <p:spPr>
          <a:xfrm>
            <a:off x="543318" y="232920"/>
            <a:ext cx="2416404" cy="1096701"/>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chemeClr val="dk1"/>
              </a:buClr>
              <a:buSzPts val="6000"/>
              <a:buFont typeface="Microsoft JhengHei"/>
              <a:buNone/>
            </a:pPr>
            <a:r>
              <a:rPr lang="zh-TW">
                <a:latin typeface="Microsoft JhengHei"/>
                <a:ea typeface="Microsoft JhengHei"/>
                <a:cs typeface="Microsoft JhengHei"/>
                <a:sym typeface="Microsoft JhengHei"/>
              </a:rPr>
              <a:t>簡介</a:t>
            </a:r>
            <a:endParaRPr/>
          </a:p>
        </p:txBody>
      </p:sp>
      <p:sp>
        <p:nvSpPr>
          <p:cNvPr id="158" name="Google Shape;158;p11"/>
          <p:cNvSpPr txBox="1">
            <a:spLocks noGrp="1"/>
          </p:cNvSpPr>
          <p:nvPr>
            <p:ph type="subTitle" idx="1"/>
          </p:nvPr>
        </p:nvSpPr>
        <p:spPr>
          <a:xfrm>
            <a:off x="543318" y="1445216"/>
            <a:ext cx="11323751" cy="2233154"/>
          </a:xfrm>
          <a:prstGeom prst="rect">
            <a:avLst/>
          </a:prstGeom>
          <a:noFill/>
          <a:ln>
            <a:noFill/>
          </a:ln>
        </p:spPr>
        <p:txBody>
          <a:bodyPr spcFirstLastPara="1" wrap="square" lIns="91425" tIns="45700" rIns="91425" bIns="45700" anchor="t" anchorCtr="0">
            <a:noAutofit/>
          </a:bodyPr>
          <a:lstStyle/>
          <a:p>
            <a:pPr marL="342900" lvl="0" indent="-342900" algn="l" rtl="0">
              <a:lnSpc>
                <a:spcPct val="140000"/>
              </a:lnSpc>
              <a:spcBef>
                <a:spcPts val="0"/>
              </a:spcBef>
              <a:spcAft>
                <a:spcPts val="0"/>
              </a:spcAft>
              <a:buSzPts val="2400"/>
              <a:buFont typeface="Arial"/>
              <a:buChar char="•"/>
            </a:pPr>
            <a:r>
              <a:rPr lang="zh-TW">
                <a:latin typeface="Microsoft JhengHei"/>
                <a:ea typeface="Microsoft JhengHei"/>
                <a:cs typeface="Microsoft JhengHei"/>
                <a:sym typeface="Microsoft JhengHei"/>
              </a:rPr>
              <a:t>逃生行為與識別緊急標誌的程度有很大關係。其他國家已經對符號認知進行了研究。出口標誌的可理解符號、文字和方向指示符已被研究並應用於出口標誌設計（Collins and Pierma, 1979 , Lerner, 1981 , Collins, 1982 , Collins and Lerner, 1983）</a:t>
            </a:r>
            <a:endParaRPr>
              <a:latin typeface="Microsoft JhengHei"/>
              <a:ea typeface="Microsoft JhengHei"/>
              <a:cs typeface="Microsoft JhengHei"/>
              <a:sym typeface="Microsoft JhengHei"/>
            </a:endParaRPr>
          </a:p>
          <a:p>
            <a:pPr marL="342900" lvl="0" indent="-342900" algn="l" rtl="0">
              <a:lnSpc>
                <a:spcPct val="140000"/>
              </a:lnSpc>
              <a:spcBef>
                <a:spcPts val="0"/>
              </a:spcBef>
              <a:spcAft>
                <a:spcPts val="0"/>
              </a:spcAft>
              <a:buSzPts val="2400"/>
              <a:buFont typeface="Arial"/>
              <a:buChar char="•"/>
            </a:pPr>
            <a:r>
              <a:rPr lang="zh-TW"/>
              <a:t>Weisman (1981)定義了許多人們在尋路過程中用來幫助定位的環境變量，並將它們分為四類：</a:t>
            </a:r>
            <a:endParaRPr/>
          </a:p>
          <a:p>
            <a:pPr marL="457200" lvl="0" indent="-457200" algn="l" rtl="0">
              <a:lnSpc>
                <a:spcPct val="140000"/>
              </a:lnSpc>
              <a:spcBef>
                <a:spcPts val="0"/>
              </a:spcBef>
              <a:spcAft>
                <a:spcPts val="0"/>
              </a:spcAft>
              <a:buSzPts val="2400"/>
              <a:buFont typeface="Arial"/>
              <a:buAutoNum type="arabicPeriod"/>
            </a:pPr>
            <a:r>
              <a:rPr lang="zh-TW"/>
              <a:t>標誌，它在環境中提供方向信息；</a:t>
            </a:r>
            <a:endParaRPr/>
          </a:p>
          <a:p>
            <a:pPr marL="457200" lvl="0" indent="-457200" algn="l" rtl="0">
              <a:lnSpc>
                <a:spcPct val="140000"/>
              </a:lnSpc>
              <a:spcBef>
                <a:spcPts val="0"/>
              </a:spcBef>
              <a:spcAft>
                <a:spcPts val="0"/>
              </a:spcAft>
              <a:buSzPts val="2400"/>
              <a:buFont typeface="Arial"/>
              <a:buAutoNum type="arabicPeriod"/>
            </a:pPr>
            <a:r>
              <a:rPr lang="zh-TW"/>
              <a:t>感知通道，提供建築物內部或外部地標的視野；</a:t>
            </a:r>
            <a:endParaRPr/>
          </a:p>
          <a:p>
            <a:pPr marL="457200" lvl="0" indent="-457200" algn="l" rtl="0">
              <a:lnSpc>
                <a:spcPct val="140000"/>
              </a:lnSpc>
              <a:spcBef>
                <a:spcPts val="0"/>
              </a:spcBef>
              <a:spcAft>
                <a:spcPts val="0"/>
              </a:spcAft>
              <a:buSzPts val="2400"/>
              <a:buFont typeface="Arial"/>
              <a:buAutoNum type="arabicPeriod"/>
            </a:pPr>
            <a:r>
              <a:rPr lang="zh-TW"/>
              <a:t>建築差異化，即建築物內不同區域或地標可以被識別的容易程度；</a:t>
            </a:r>
            <a:endParaRPr/>
          </a:p>
          <a:p>
            <a:pPr marL="457200" lvl="0" indent="-457200" algn="l" rtl="0">
              <a:lnSpc>
                <a:spcPct val="140000"/>
              </a:lnSpc>
              <a:spcBef>
                <a:spcPts val="0"/>
              </a:spcBef>
              <a:spcAft>
                <a:spcPts val="0"/>
              </a:spcAft>
              <a:buSzPts val="2400"/>
              <a:buFont typeface="Arial"/>
              <a:buAutoNum type="arabicPeriod"/>
            </a:pPr>
            <a:r>
              <a:rPr lang="zh-TW"/>
              <a:t>平面配置，即建築物平面圖的配置。</a:t>
            </a:r>
            <a:endParaRPr>
              <a:latin typeface="Microsoft JhengHei"/>
              <a:ea typeface="Microsoft JhengHei"/>
              <a:cs typeface="Microsoft JhengHei"/>
              <a:sym typeface="Microsoft JhengHei"/>
            </a:endParaRPr>
          </a:p>
        </p:txBody>
      </p:sp>
      <p:sp>
        <p:nvSpPr>
          <p:cNvPr id="159" name="Google Shape;159;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ltLang="zh-TW"/>
              <a:t>6</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sp>
        <p:nvSpPr>
          <p:cNvPr id="165" name="Google Shape;165;p13"/>
          <p:cNvSpPr txBox="1"/>
          <p:nvPr/>
        </p:nvSpPr>
        <p:spPr>
          <a:xfrm>
            <a:off x="-21800" y="6356350"/>
            <a:ext cx="12213800" cy="501650"/>
          </a:xfrm>
          <a:prstGeom prst="rect">
            <a:avLst/>
          </a:prstGeom>
          <a:solidFill>
            <a:srgbClr val="FFC000"/>
          </a:solidFill>
          <a:ln>
            <a:noFill/>
          </a:ln>
        </p:spPr>
        <p:txBody>
          <a:bodyPr spcFirstLastPara="1" wrap="square" lIns="91425" tIns="45700" rIns="91425" bIns="45700" anchor="t" anchorCtr="0">
            <a:noAutofit/>
          </a:bodyPr>
          <a:lstStyle/>
          <a:p>
            <a:pPr marL="0" marR="0" lvl="0" indent="0" algn="l" rtl="0">
              <a:lnSpc>
                <a:spcPct val="120000"/>
              </a:lnSpc>
              <a:spcBef>
                <a:spcPts val="0"/>
              </a:spcBef>
              <a:spcAft>
                <a:spcPts val="0"/>
              </a:spcAft>
              <a:buClr>
                <a:schemeClr val="dk1"/>
              </a:buClr>
              <a:buSzPts val="2400"/>
              <a:buFont typeface="Arial"/>
              <a:buNone/>
            </a:pPr>
            <a:endParaRPr sz="2400" b="0" i="0" u="none" strike="noStrike" cap="none">
              <a:solidFill>
                <a:schemeClr val="dk1"/>
              </a:solidFill>
              <a:latin typeface="Microsoft JhengHei"/>
              <a:ea typeface="Microsoft JhengHei"/>
              <a:cs typeface="Microsoft JhengHei"/>
              <a:sym typeface="Microsoft JhengHei"/>
            </a:endParaRPr>
          </a:p>
          <a:p>
            <a:pPr marL="342900" marR="0" lvl="0" indent="-190500" algn="l" rtl="0">
              <a:lnSpc>
                <a:spcPct val="120000"/>
              </a:lnSpc>
              <a:spcBef>
                <a:spcPts val="1000"/>
              </a:spcBef>
              <a:spcAft>
                <a:spcPts val="0"/>
              </a:spcAft>
              <a:buClr>
                <a:schemeClr val="dk1"/>
              </a:buClr>
              <a:buSzPts val="2400"/>
              <a:buFont typeface="Arial"/>
              <a:buNone/>
            </a:pPr>
            <a:endParaRPr sz="2400" b="0" i="0" u="none" strike="noStrike" cap="none">
              <a:solidFill>
                <a:schemeClr val="dk1"/>
              </a:solidFill>
              <a:latin typeface="Microsoft JhengHei"/>
              <a:ea typeface="Microsoft JhengHei"/>
              <a:cs typeface="Microsoft JhengHei"/>
              <a:sym typeface="Microsoft JhengHei"/>
            </a:endParaRPr>
          </a:p>
          <a:p>
            <a:pPr marL="342900" marR="0" lvl="0" indent="-190500" algn="ctr" rtl="0">
              <a:lnSpc>
                <a:spcPct val="120000"/>
              </a:lnSpc>
              <a:spcBef>
                <a:spcPts val="1000"/>
              </a:spcBef>
              <a:spcAft>
                <a:spcPts val="0"/>
              </a:spcAft>
              <a:buClr>
                <a:schemeClr val="dk1"/>
              </a:buClr>
              <a:buSzPts val="2400"/>
              <a:buFont typeface="Arial"/>
              <a:buNone/>
            </a:pPr>
            <a:endParaRPr sz="2400" b="0" i="0" u="none" strike="noStrike" cap="none">
              <a:solidFill>
                <a:schemeClr val="dk1"/>
              </a:solidFill>
              <a:latin typeface="Microsoft JhengHei"/>
              <a:ea typeface="Microsoft JhengHei"/>
              <a:cs typeface="Microsoft JhengHei"/>
              <a:sym typeface="Microsoft JhengHei"/>
            </a:endParaRPr>
          </a:p>
        </p:txBody>
      </p:sp>
      <p:sp>
        <p:nvSpPr>
          <p:cNvPr id="166" name="Google Shape;166;p13"/>
          <p:cNvSpPr txBox="1">
            <a:spLocks noGrp="1"/>
          </p:cNvSpPr>
          <p:nvPr>
            <p:ph type="ctrTitle"/>
          </p:nvPr>
        </p:nvSpPr>
        <p:spPr>
          <a:xfrm>
            <a:off x="571893" y="194820"/>
            <a:ext cx="2416404" cy="1096701"/>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chemeClr val="dk1"/>
              </a:buClr>
              <a:buSzPts val="6000"/>
              <a:buFont typeface="Microsoft JhengHei"/>
              <a:buNone/>
            </a:pPr>
            <a:r>
              <a:rPr lang="zh-TW">
                <a:latin typeface="Microsoft JhengHei"/>
                <a:ea typeface="Microsoft JhengHei"/>
                <a:cs typeface="Microsoft JhengHei"/>
                <a:sym typeface="Microsoft JhengHei"/>
              </a:rPr>
              <a:t>簡介</a:t>
            </a:r>
            <a:endParaRPr/>
          </a:p>
        </p:txBody>
      </p:sp>
      <p:sp>
        <p:nvSpPr>
          <p:cNvPr id="167" name="Google Shape;167;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ltLang="zh-TW"/>
              <a:t>7</a:t>
            </a:fld>
            <a:endParaRPr/>
          </a:p>
        </p:txBody>
      </p:sp>
      <p:sp>
        <p:nvSpPr>
          <p:cNvPr id="168" name="Google Shape;168;p13"/>
          <p:cNvSpPr/>
          <p:nvPr/>
        </p:nvSpPr>
        <p:spPr>
          <a:xfrm>
            <a:off x="1057922" y="1862092"/>
            <a:ext cx="8229600" cy="4572000"/>
          </a:xfrm>
          <a:prstGeom prst="rect">
            <a:avLst/>
          </a:prstGeom>
          <a:noFill/>
          <a:ln>
            <a:noFill/>
          </a:ln>
        </p:spPr>
        <p:txBody>
          <a:bodyPr spcFirstLastPara="1" wrap="square" lIns="91425" tIns="45700" rIns="91425" bIns="45700" anchor="t" anchorCtr="0">
            <a:normAutofit/>
          </a:bodyPr>
          <a:lstStyle/>
          <a:p>
            <a:pPr marL="274320" marR="0" lvl="0" indent="-144780" algn="l" rtl="0">
              <a:lnSpc>
                <a:spcPct val="100000"/>
              </a:lnSpc>
              <a:spcBef>
                <a:spcPts val="0"/>
              </a:spcBef>
              <a:spcAft>
                <a:spcPts val="0"/>
              </a:spcAft>
              <a:buClr>
                <a:schemeClr val="accent2"/>
              </a:buClr>
              <a:buSzPts val="2040"/>
              <a:buFont typeface="Noto Sans Symbols"/>
              <a:buNone/>
            </a:pPr>
            <a:endParaRPr sz="2400" b="0" i="0" u="none" strike="noStrike" cap="none">
              <a:solidFill>
                <a:schemeClr val="dk1"/>
              </a:solidFill>
              <a:latin typeface="Microsoft JhengHei"/>
              <a:ea typeface="Microsoft JhengHei"/>
              <a:cs typeface="Microsoft JhengHei"/>
              <a:sym typeface="Microsoft JhengHei"/>
            </a:endParaRPr>
          </a:p>
          <a:p>
            <a:pPr marL="274320" marR="0" lvl="0" indent="-133985" algn="l" rtl="0">
              <a:lnSpc>
                <a:spcPct val="100000"/>
              </a:lnSpc>
              <a:spcBef>
                <a:spcPts val="600"/>
              </a:spcBef>
              <a:spcAft>
                <a:spcPts val="0"/>
              </a:spcAft>
              <a:buClr>
                <a:schemeClr val="accent2"/>
              </a:buClr>
              <a:buSzPts val="2210"/>
              <a:buFont typeface="Noto Sans Symbols"/>
              <a:buNone/>
            </a:pPr>
            <a:endParaRPr sz="2600" b="0" i="0" u="none" strike="noStrike" cap="none">
              <a:solidFill>
                <a:schemeClr val="dk1"/>
              </a:solidFill>
              <a:latin typeface="Times New Roman"/>
              <a:ea typeface="Times New Roman"/>
              <a:cs typeface="Times New Roman"/>
              <a:sym typeface="Times New Roman"/>
            </a:endParaRPr>
          </a:p>
        </p:txBody>
      </p:sp>
      <p:sp>
        <p:nvSpPr>
          <p:cNvPr id="169" name="Google Shape;169;p13"/>
          <p:cNvSpPr/>
          <p:nvPr/>
        </p:nvSpPr>
        <p:spPr>
          <a:xfrm>
            <a:off x="838200" y="1540986"/>
            <a:ext cx="10545193" cy="5136471"/>
          </a:xfrm>
          <a:prstGeom prst="rect">
            <a:avLst/>
          </a:prstGeom>
          <a:noFill/>
          <a:ln>
            <a:noFill/>
          </a:ln>
        </p:spPr>
        <p:txBody>
          <a:bodyPr spcFirstLastPara="1" wrap="square" lIns="91425" tIns="45700" rIns="91425" bIns="45700" anchor="t" anchorCtr="0">
            <a:spAutoFit/>
          </a:bodyPr>
          <a:lstStyle/>
          <a:p>
            <a:pPr marL="342900" marR="0" lvl="0" indent="-342900" algn="l" rtl="0">
              <a:lnSpc>
                <a:spcPct val="125000"/>
              </a:lnSpc>
              <a:spcBef>
                <a:spcPts val="0"/>
              </a:spcBef>
              <a:spcAft>
                <a:spcPts val="0"/>
              </a:spcAft>
              <a:buClr>
                <a:srgbClr val="000000"/>
              </a:buClr>
              <a:buSzPts val="2400"/>
              <a:buFont typeface="Arial"/>
              <a:buChar char="•"/>
            </a:pPr>
            <a:r>
              <a:rPr lang="zh-TW" sz="2400" b="0" i="0" u="none" strike="noStrike" cap="none">
                <a:solidFill>
                  <a:srgbClr val="000000"/>
                </a:solidFill>
                <a:latin typeface="Calibri"/>
                <a:ea typeface="Calibri"/>
                <a:cs typeface="Calibri"/>
                <a:sym typeface="Calibri"/>
              </a:rPr>
              <a:t>Best (1970)確定了建築物內</a:t>
            </a:r>
            <a:r>
              <a:rPr lang="zh-TW" sz="2400" b="0" i="0" u="none" strike="noStrike" cap="none">
                <a:solidFill>
                  <a:srgbClr val="C55A11"/>
                </a:solidFill>
                <a:latin typeface="Calibri"/>
                <a:ea typeface="Calibri"/>
                <a:cs typeface="Calibri"/>
                <a:sym typeface="Calibri"/>
              </a:rPr>
              <a:t>選擇點（走廊交叉點）</a:t>
            </a:r>
            <a:r>
              <a:rPr lang="zh-TW" sz="2400" b="0" i="0" u="none" strike="noStrike" cap="none">
                <a:solidFill>
                  <a:srgbClr val="000000"/>
                </a:solidFill>
                <a:latin typeface="Calibri"/>
                <a:ea typeface="Calibri"/>
                <a:cs typeface="Calibri"/>
                <a:sym typeface="Calibri"/>
              </a:rPr>
              <a:t>的數量與</a:t>
            </a:r>
            <a:r>
              <a:rPr lang="zh-TW" sz="2400" b="0" i="0" u="none" strike="noStrike" cap="none">
                <a:solidFill>
                  <a:srgbClr val="C55A11"/>
                </a:solidFill>
                <a:latin typeface="Calibri"/>
                <a:ea typeface="Calibri"/>
                <a:cs typeface="Calibri"/>
                <a:sym typeface="Calibri"/>
              </a:rPr>
              <a:t>尋路難度</a:t>
            </a:r>
            <a:r>
              <a:rPr lang="zh-TW" sz="2400" b="0" i="0" u="none" strike="noStrike" cap="none">
                <a:solidFill>
                  <a:srgbClr val="000000"/>
                </a:solidFill>
                <a:latin typeface="Calibri"/>
                <a:ea typeface="Calibri"/>
                <a:cs typeface="Calibri"/>
                <a:sym typeface="Calibri"/>
              </a:rPr>
              <a:t>之間存在</a:t>
            </a:r>
            <a:r>
              <a:rPr lang="zh-TW" sz="2400" b="0" i="0" u="none" strike="noStrike" cap="none">
                <a:solidFill>
                  <a:srgbClr val="C55A11"/>
                </a:solidFill>
                <a:latin typeface="Calibri"/>
                <a:ea typeface="Calibri"/>
                <a:cs typeface="Calibri"/>
                <a:sym typeface="Calibri"/>
              </a:rPr>
              <a:t>正相關</a:t>
            </a:r>
            <a:r>
              <a:rPr lang="zh-TW" sz="2400" b="0" i="0" u="none" strike="noStrike" cap="none">
                <a:solidFill>
                  <a:srgbClr val="000000"/>
                </a:solidFill>
                <a:latin typeface="Calibri"/>
                <a:ea typeface="Calibri"/>
                <a:cs typeface="Calibri"/>
                <a:sym typeface="Calibri"/>
              </a:rPr>
              <a:t>關係。</a:t>
            </a:r>
            <a:endParaRPr sz="2400" b="0" i="0" u="none" strike="noStrike" cap="none">
              <a:solidFill>
                <a:srgbClr val="000000"/>
              </a:solidFill>
              <a:latin typeface="Calibri"/>
              <a:ea typeface="Calibri"/>
              <a:cs typeface="Calibri"/>
              <a:sym typeface="Calibri"/>
            </a:endParaRPr>
          </a:p>
          <a:p>
            <a:pPr marL="342900" marR="0" lvl="0" indent="-190500" algn="l" rtl="0">
              <a:lnSpc>
                <a:spcPct val="125000"/>
              </a:lnSpc>
              <a:spcBef>
                <a:spcPts val="0"/>
              </a:spcBef>
              <a:spcAft>
                <a:spcPts val="0"/>
              </a:spcAft>
              <a:buClr>
                <a:srgbClr val="000000"/>
              </a:buClr>
              <a:buSzPts val="2400"/>
              <a:buFont typeface="Arial"/>
              <a:buNone/>
            </a:pPr>
            <a:endParaRPr sz="2400" b="0" i="0" u="none" strike="noStrike" cap="none">
              <a:solidFill>
                <a:srgbClr val="000000"/>
              </a:solidFill>
              <a:latin typeface="Calibri"/>
              <a:ea typeface="Calibri"/>
              <a:cs typeface="Calibri"/>
              <a:sym typeface="Calibri"/>
            </a:endParaRPr>
          </a:p>
          <a:p>
            <a:pPr marL="342900" marR="0" lvl="0" indent="-342900" algn="l" rtl="0">
              <a:lnSpc>
                <a:spcPct val="125000"/>
              </a:lnSpc>
              <a:spcBef>
                <a:spcPts val="0"/>
              </a:spcBef>
              <a:spcAft>
                <a:spcPts val="0"/>
              </a:spcAft>
              <a:buClr>
                <a:srgbClr val="000000"/>
              </a:buClr>
              <a:buSzPts val="2400"/>
              <a:buFont typeface="Arial"/>
              <a:buChar char="•"/>
            </a:pPr>
            <a:r>
              <a:rPr lang="zh-TW" sz="2400" b="0" i="0" u="none" strike="noStrike" cap="none">
                <a:solidFill>
                  <a:schemeClr val="dk1"/>
                </a:solidFill>
                <a:latin typeface="Microsoft JhengHei"/>
                <a:ea typeface="Microsoft JhengHei"/>
                <a:cs typeface="Microsoft JhengHei"/>
                <a:sym typeface="Microsoft JhengHei"/>
              </a:rPr>
              <a:t>對於不同國家的人而言在緊急標誌的設計上符號加上文字適用於的標誌設計，且符號能夠幫助不同國家的人理解標誌的意思(Collins and Pierma, 1979) 。</a:t>
            </a:r>
            <a:endParaRPr sz="2400" b="0" i="0" u="none" strike="noStrike" cap="none">
              <a:solidFill>
                <a:schemeClr val="dk1"/>
              </a:solidFill>
              <a:latin typeface="Microsoft JhengHei"/>
              <a:ea typeface="Microsoft JhengHei"/>
              <a:cs typeface="Microsoft JhengHei"/>
              <a:sym typeface="Microsoft JhengHei"/>
            </a:endParaRPr>
          </a:p>
          <a:p>
            <a:pPr marL="342900" marR="0" lvl="0" indent="-190500" algn="l" rtl="0">
              <a:lnSpc>
                <a:spcPct val="125000"/>
              </a:lnSpc>
              <a:spcBef>
                <a:spcPts val="0"/>
              </a:spcBef>
              <a:spcAft>
                <a:spcPts val="0"/>
              </a:spcAft>
              <a:buClr>
                <a:srgbClr val="000000"/>
              </a:buClr>
              <a:buSzPts val="2400"/>
              <a:buFont typeface="Arial"/>
              <a:buNone/>
            </a:pPr>
            <a:endParaRPr sz="2400" b="0" i="0" u="none" strike="noStrike" cap="none">
              <a:solidFill>
                <a:schemeClr val="dk1"/>
              </a:solidFill>
              <a:latin typeface="Microsoft JhengHei"/>
              <a:ea typeface="Microsoft JhengHei"/>
              <a:cs typeface="Microsoft JhengHei"/>
              <a:sym typeface="Microsoft JhengHei"/>
            </a:endParaRPr>
          </a:p>
          <a:p>
            <a:pPr marL="342900" marR="0" lvl="0" indent="-342900" algn="l" rtl="0">
              <a:lnSpc>
                <a:spcPct val="125000"/>
              </a:lnSpc>
              <a:spcBef>
                <a:spcPts val="0"/>
              </a:spcBef>
              <a:spcAft>
                <a:spcPts val="0"/>
              </a:spcAft>
              <a:buClr>
                <a:srgbClr val="000000"/>
              </a:buClr>
              <a:buSzPts val="2400"/>
              <a:buFont typeface="Arial"/>
              <a:buChar char="•"/>
            </a:pPr>
            <a:r>
              <a:rPr lang="zh-TW" sz="2400" b="0" i="0" u="none" strike="noStrike" cap="none">
                <a:solidFill>
                  <a:schemeClr val="dk1"/>
                </a:solidFill>
                <a:latin typeface="Microsoft JhengHei"/>
                <a:ea typeface="Microsoft JhengHei"/>
                <a:cs typeface="Microsoft JhengHei"/>
                <a:sym typeface="Microsoft JhengHei"/>
              </a:rPr>
              <a:t>在先前的研究發現光照度會影響緊急出口的判斷，先前的學者比較不同的照度，和不同的視角發現在</a:t>
            </a:r>
            <a:r>
              <a:rPr lang="zh-TW" sz="2400" b="0" i="0" u="none" strike="noStrike" cap="none">
                <a:solidFill>
                  <a:srgbClr val="C55A11"/>
                </a:solidFill>
                <a:latin typeface="Microsoft JhengHei"/>
                <a:ea typeface="Microsoft JhengHei"/>
                <a:cs typeface="Microsoft JhengHei"/>
                <a:sym typeface="Microsoft JhengHei"/>
              </a:rPr>
              <a:t>環境亮度TES-1334 illumination  meter的照度下對標誌辨識較高</a:t>
            </a:r>
            <a:r>
              <a:rPr lang="zh-TW" sz="2400" b="0" i="0" u="none" strike="noStrike" cap="none">
                <a:solidFill>
                  <a:schemeClr val="dk1"/>
                </a:solidFill>
                <a:latin typeface="Microsoft JhengHei"/>
                <a:ea typeface="Microsoft JhengHei"/>
                <a:cs typeface="Microsoft JhengHei"/>
                <a:sym typeface="Microsoft JhengHei"/>
              </a:rPr>
              <a:t>(Jin et al., 1987) 。</a:t>
            </a:r>
            <a:endParaRPr sz="2400" b="0" i="0" u="none" strike="noStrike" cap="none">
              <a:solidFill>
                <a:schemeClr val="dk1"/>
              </a:solidFill>
              <a:latin typeface="Microsoft JhengHei"/>
              <a:ea typeface="Microsoft JhengHei"/>
              <a:cs typeface="Microsoft JhengHei"/>
              <a:sym typeface="Microsoft JhengHei"/>
            </a:endParaRPr>
          </a:p>
          <a:p>
            <a:pPr marL="342900" marR="0" lvl="0" indent="-190500" algn="l" rtl="0">
              <a:lnSpc>
                <a:spcPct val="125000"/>
              </a:lnSpc>
              <a:spcBef>
                <a:spcPts val="0"/>
              </a:spcBef>
              <a:spcAft>
                <a:spcPts val="0"/>
              </a:spcAft>
              <a:buClr>
                <a:srgbClr val="000000"/>
              </a:buClr>
              <a:buSzPts val="2400"/>
              <a:buFont typeface="Arial"/>
              <a:buNone/>
            </a:pPr>
            <a:endParaRPr sz="2400" b="0" i="0" u="none" strike="noStrike" cap="none">
              <a:solidFill>
                <a:srgbClr val="000000"/>
              </a:solidFill>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Google Shape;175;p14"/>
          <p:cNvSpPr txBox="1"/>
          <p:nvPr/>
        </p:nvSpPr>
        <p:spPr>
          <a:xfrm>
            <a:off x="-21800" y="6356350"/>
            <a:ext cx="12213800" cy="501650"/>
          </a:xfrm>
          <a:prstGeom prst="rect">
            <a:avLst/>
          </a:prstGeom>
          <a:solidFill>
            <a:srgbClr val="FFC000"/>
          </a:solidFill>
          <a:ln>
            <a:noFill/>
          </a:ln>
        </p:spPr>
        <p:txBody>
          <a:bodyPr spcFirstLastPara="1" wrap="square" lIns="91425" tIns="45700" rIns="91425" bIns="45700" anchor="t" anchorCtr="0">
            <a:noAutofit/>
          </a:bodyPr>
          <a:lstStyle/>
          <a:p>
            <a:pPr marL="0" marR="0" lvl="0" indent="0" algn="l" rtl="0">
              <a:lnSpc>
                <a:spcPct val="120000"/>
              </a:lnSpc>
              <a:spcBef>
                <a:spcPts val="0"/>
              </a:spcBef>
              <a:spcAft>
                <a:spcPts val="0"/>
              </a:spcAft>
              <a:buClr>
                <a:schemeClr val="dk1"/>
              </a:buClr>
              <a:buSzPts val="2400"/>
              <a:buFont typeface="Arial"/>
              <a:buNone/>
            </a:pPr>
            <a:endParaRPr sz="2400" b="0" i="0" u="none" strike="noStrike" cap="none">
              <a:solidFill>
                <a:schemeClr val="dk1"/>
              </a:solidFill>
              <a:latin typeface="Microsoft JhengHei"/>
              <a:ea typeface="Microsoft JhengHei"/>
              <a:cs typeface="Microsoft JhengHei"/>
              <a:sym typeface="Microsoft JhengHei"/>
            </a:endParaRPr>
          </a:p>
          <a:p>
            <a:pPr marL="342900" marR="0" lvl="0" indent="-190500" algn="l" rtl="0">
              <a:lnSpc>
                <a:spcPct val="120000"/>
              </a:lnSpc>
              <a:spcBef>
                <a:spcPts val="1000"/>
              </a:spcBef>
              <a:spcAft>
                <a:spcPts val="0"/>
              </a:spcAft>
              <a:buClr>
                <a:schemeClr val="dk1"/>
              </a:buClr>
              <a:buSzPts val="2400"/>
              <a:buFont typeface="Arial"/>
              <a:buNone/>
            </a:pPr>
            <a:endParaRPr sz="2400" b="0" i="0" u="none" strike="noStrike" cap="none">
              <a:solidFill>
                <a:schemeClr val="dk1"/>
              </a:solidFill>
              <a:latin typeface="Microsoft JhengHei"/>
              <a:ea typeface="Microsoft JhengHei"/>
              <a:cs typeface="Microsoft JhengHei"/>
              <a:sym typeface="Microsoft JhengHei"/>
            </a:endParaRPr>
          </a:p>
          <a:p>
            <a:pPr marL="342900" marR="0" lvl="0" indent="-190500" algn="ctr" rtl="0">
              <a:lnSpc>
                <a:spcPct val="120000"/>
              </a:lnSpc>
              <a:spcBef>
                <a:spcPts val="1000"/>
              </a:spcBef>
              <a:spcAft>
                <a:spcPts val="0"/>
              </a:spcAft>
              <a:buClr>
                <a:schemeClr val="dk1"/>
              </a:buClr>
              <a:buSzPts val="2400"/>
              <a:buFont typeface="Arial"/>
              <a:buNone/>
            </a:pPr>
            <a:endParaRPr sz="2400" b="0" i="0" u="none" strike="noStrike" cap="none">
              <a:solidFill>
                <a:schemeClr val="dk1"/>
              </a:solidFill>
              <a:latin typeface="Microsoft JhengHei"/>
              <a:ea typeface="Microsoft JhengHei"/>
              <a:cs typeface="Microsoft JhengHei"/>
              <a:sym typeface="Microsoft JhengHei"/>
            </a:endParaRPr>
          </a:p>
        </p:txBody>
      </p:sp>
      <p:sp>
        <p:nvSpPr>
          <p:cNvPr id="176" name="Google Shape;176;p14"/>
          <p:cNvSpPr txBox="1">
            <a:spLocks noGrp="1"/>
          </p:cNvSpPr>
          <p:nvPr>
            <p:ph type="ctrTitle"/>
          </p:nvPr>
        </p:nvSpPr>
        <p:spPr>
          <a:xfrm>
            <a:off x="571893" y="194820"/>
            <a:ext cx="2416404" cy="1096701"/>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chemeClr val="dk1"/>
              </a:buClr>
              <a:buSzPts val="6000"/>
              <a:buFont typeface="Microsoft JhengHei"/>
              <a:buNone/>
            </a:pPr>
            <a:r>
              <a:rPr lang="zh-TW">
                <a:latin typeface="Microsoft JhengHei"/>
                <a:ea typeface="Microsoft JhengHei"/>
                <a:cs typeface="Microsoft JhengHei"/>
                <a:sym typeface="Microsoft JhengHei"/>
              </a:rPr>
              <a:t>簡介</a:t>
            </a:r>
            <a:endParaRPr/>
          </a:p>
        </p:txBody>
      </p:sp>
      <p:sp>
        <p:nvSpPr>
          <p:cNvPr id="177" name="Google Shape;177;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ltLang="zh-TW"/>
              <a:t>8</a:t>
            </a:fld>
            <a:endParaRPr/>
          </a:p>
        </p:txBody>
      </p:sp>
      <p:sp>
        <p:nvSpPr>
          <p:cNvPr id="178" name="Google Shape;178;p14"/>
          <p:cNvSpPr/>
          <p:nvPr/>
        </p:nvSpPr>
        <p:spPr>
          <a:xfrm>
            <a:off x="808607" y="2014926"/>
            <a:ext cx="10545193" cy="2828147"/>
          </a:xfrm>
          <a:prstGeom prst="rect">
            <a:avLst/>
          </a:prstGeom>
          <a:noFill/>
          <a:ln>
            <a:noFill/>
          </a:ln>
        </p:spPr>
        <p:txBody>
          <a:bodyPr spcFirstLastPara="1" wrap="square" lIns="91425" tIns="45700" rIns="91425" bIns="45700" anchor="t" anchorCtr="0">
            <a:spAutoFit/>
          </a:bodyPr>
          <a:lstStyle/>
          <a:p>
            <a:pPr marL="342900" marR="0" lvl="0" indent="-342900" algn="l" rtl="0">
              <a:lnSpc>
                <a:spcPct val="125000"/>
              </a:lnSpc>
              <a:spcBef>
                <a:spcPts val="0"/>
              </a:spcBef>
              <a:spcAft>
                <a:spcPts val="0"/>
              </a:spcAft>
              <a:buClr>
                <a:srgbClr val="000000"/>
              </a:buClr>
              <a:buSzPts val="2400"/>
              <a:buFont typeface="Arial"/>
              <a:buChar char="•"/>
            </a:pPr>
            <a:r>
              <a:rPr lang="zh-TW" sz="2400" b="0" i="0" u="none" strike="noStrike" cap="none">
                <a:solidFill>
                  <a:srgbClr val="000000"/>
                </a:solidFill>
                <a:latin typeface="Calibri"/>
                <a:ea typeface="Calibri"/>
                <a:cs typeface="Calibri"/>
                <a:sym typeface="Calibri"/>
              </a:rPr>
              <a:t>在先前的研究比較不同顏色在不同距離的辨識程度發現紅色和綠色在煙霧瀰漫的情況下6公尺的距離下辨識程度是最高的(Ouellette, 1988) 。</a:t>
            </a:r>
            <a:endParaRPr sz="1400" b="0" i="0" u="none" strike="noStrike" cap="none">
              <a:solidFill>
                <a:srgbClr val="000000"/>
              </a:solidFill>
              <a:latin typeface="Arial"/>
              <a:ea typeface="Arial"/>
              <a:cs typeface="Arial"/>
              <a:sym typeface="Arial"/>
            </a:endParaRPr>
          </a:p>
          <a:p>
            <a:pPr marL="342900" marR="0" lvl="0" indent="-190500" algn="l" rtl="0">
              <a:lnSpc>
                <a:spcPct val="125000"/>
              </a:lnSpc>
              <a:spcBef>
                <a:spcPts val="0"/>
              </a:spcBef>
              <a:spcAft>
                <a:spcPts val="0"/>
              </a:spcAft>
              <a:buClr>
                <a:srgbClr val="000000"/>
              </a:buClr>
              <a:buSzPts val="2400"/>
              <a:buFont typeface="Arial"/>
              <a:buNone/>
            </a:pPr>
            <a:endParaRPr sz="2400" b="0" i="0" u="none" strike="noStrike" cap="none">
              <a:solidFill>
                <a:srgbClr val="000000"/>
              </a:solidFill>
              <a:latin typeface="Calibri"/>
              <a:ea typeface="Calibri"/>
              <a:cs typeface="Calibri"/>
              <a:sym typeface="Calibri"/>
            </a:endParaRPr>
          </a:p>
          <a:p>
            <a:pPr marL="342900" marR="0" lvl="0" indent="-342900" algn="l" rtl="0">
              <a:lnSpc>
                <a:spcPct val="125000"/>
              </a:lnSpc>
              <a:spcBef>
                <a:spcPts val="0"/>
              </a:spcBef>
              <a:spcAft>
                <a:spcPts val="0"/>
              </a:spcAft>
              <a:buClr>
                <a:srgbClr val="000000"/>
              </a:buClr>
              <a:buSzPts val="2400"/>
              <a:buFont typeface="Arial"/>
              <a:buChar char="•"/>
            </a:pPr>
            <a:r>
              <a:rPr lang="zh-TW" sz="2400" b="0" i="0" u="none" strike="noStrike" cap="none">
                <a:solidFill>
                  <a:srgbClr val="000000"/>
                </a:solidFill>
                <a:latin typeface="Calibri"/>
                <a:ea typeface="Calibri"/>
                <a:cs typeface="Calibri"/>
                <a:sym typeface="Calibri"/>
              </a:rPr>
              <a:t>而在比較患有色盲症和沒有罹患色盲症患者隊告示牌的辨識程度發現</a:t>
            </a:r>
            <a:r>
              <a:rPr lang="zh-TW" sz="2400" b="0" i="0" u="none" strike="noStrike" cap="none">
                <a:solidFill>
                  <a:srgbClr val="C55A11"/>
                </a:solidFill>
                <a:latin typeface="Calibri"/>
                <a:ea typeface="Calibri"/>
                <a:cs typeface="Calibri"/>
                <a:sym typeface="Calibri"/>
              </a:rPr>
              <a:t>綠色的辨識程度在其他顏色的比較下辨識程度較高</a:t>
            </a:r>
            <a:r>
              <a:rPr lang="zh-TW" sz="2400" b="0" i="0" u="none" strike="noStrike" cap="none">
                <a:solidFill>
                  <a:srgbClr val="000000"/>
                </a:solidFill>
                <a:latin typeface="Calibri"/>
                <a:ea typeface="Calibri"/>
                <a:cs typeface="Calibri"/>
                <a:sym typeface="Calibri"/>
              </a:rPr>
              <a:t>(Eklund, 1999) 。</a:t>
            </a:r>
            <a:endParaRPr sz="1400" b="0" i="0" u="none" strike="noStrike" cap="none">
              <a:solidFill>
                <a:srgbClr val="000000"/>
              </a:solidFill>
              <a:latin typeface="Arial"/>
              <a:ea typeface="Arial"/>
              <a:cs typeface="Arial"/>
              <a:sym typeface="Arial"/>
            </a:endParaRPr>
          </a:p>
          <a:p>
            <a:pPr marL="342900" marR="0" lvl="0" indent="-190500" algn="l" rtl="0">
              <a:lnSpc>
                <a:spcPct val="125000"/>
              </a:lnSpc>
              <a:spcBef>
                <a:spcPts val="0"/>
              </a:spcBef>
              <a:spcAft>
                <a:spcPts val="0"/>
              </a:spcAft>
              <a:buClr>
                <a:srgbClr val="000000"/>
              </a:buClr>
              <a:buSzPts val="2400"/>
              <a:buFont typeface="Arial"/>
              <a:buNone/>
            </a:pPr>
            <a:endParaRPr sz="2400" b="0" i="0" u="none" strike="noStrike" cap="none">
              <a:solidFill>
                <a:srgbClr val="000000"/>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Google Shape;184;p15"/>
          <p:cNvSpPr txBox="1"/>
          <p:nvPr/>
        </p:nvSpPr>
        <p:spPr>
          <a:xfrm>
            <a:off x="-21800" y="6356350"/>
            <a:ext cx="12213800" cy="501650"/>
          </a:xfrm>
          <a:prstGeom prst="rect">
            <a:avLst/>
          </a:prstGeom>
          <a:solidFill>
            <a:srgbClr val="FFC000"/>
          </a:solidFill>
          <a:ln>
            <a:noFill/>
          </a:ln>
        </p:spPr>
        <p:txBody>
          <a:bodyPr spcFirstLastPara="1" wrap="square" lIns="91425" tIns="45700" rIns="91425" bIns="45700" anchor="t" anchorCtr="0">
            <a:noAutofit/>
          </a:bodyPr>
          <a:lstStyle/>
          <a:p>
            <a:pPr marL="0" marR="0" lvl="0" indent="0" algn="l" rtl="0">
              <a:lnSpc>
                <a:spcPct val="120000"/>
              </a:lnSpc>
              <a:spcBef>
                <a:spcPts val="0"/>
              </a:spcBef>
              <a:spcAft>
                <a:spcPts val="0"/>
              </a:spcAft>
              <a:buClr>
                <a:schemeClr val="dk1"/>
              </a:buClr>
              <a:buSzPts val="2400"/>
              <a:buFont typeface="Arial"/>
              <a:buNone/>
            </a:pPr>
            <a:endParaRPr sz="2400" b="0" i="0" u="none" strike="noStrike" cap="none">
              <a:solidFill>
                <a:schemeClr val="dk1"/>
              </a:solidFill>
              <a:latin typeface="Microsoft JhengHei"/>
              <a:ea typeface="Microsoft JhengHei"/>
              <a:cs typeface="Microsoft JhengHei"/>
              <a:sym typeface="Microsoft JhengHei"/>
            </a:endParaRPr>
          </a:p>
          <a:p>
            <a:pPr marL="342900" marR="0" lvl="0" indent="-190500" algn="l" rtl="0">
              <a:lnSpc>
                <a:spcPct val="120000"/>
              </a:lnSpc>
              <a:spcBef>
                <a:spcPts val="1000"/>
              </a:spcBef>
              <a:spcAft>
                <a:spcPts val="0"/>
              </a:spcAft>
              <a:buClr>
                <a:schemeClr val="dk1"/>
              </a:buClr>
              <a:buSzPts val="2400"/>
              <a:buFont typeface="Arial"/>
              <a:buNone/>
            </a:pPr>
            <a:endParaRPr sz="2400" b="0" i="0" u="none" strike="noStrike" cap="none">
              <a:solidFill>
                <a:schemeClr val="dk1"/>
              </a:solidFill>
              <a:latin typeface="Microsoft JhengHei"/>
              <a:ea typeface="Microsoft JhengHei"/>
              <a:cs typeface="Microsoft JhengHei"/>
              <a:sym typeface="Microsoft JhengHei"/>
            </a:endParaRPr>
          </a:p>
          <a:p>
            <a:pPr marL="342900" marR="0" lvl="0" indent="-190500" algn="ctr" rtl="0">
              <a:lnSpc>
                <a:spcPct val="120000"/>
              </a:lnSpc>
              <a:spcBef>
                <a:spcPts val="1000"/>
              </a:spcBef>
              <a:spcAft>
                <a:spcPts val="0"/>
              </a:spcAft>
              <a:buClr>
                <a:schemeClr val="dk1"/>
              </a:buClr>
              <a:buSzPts val="2400"/>
              <a:buFont typeface="Arial"/>
              <a:buNone/>
            </a:pPr>
            <a:endParaRPr sz="2400" b="0" i="0" u="none" strike="noStrike" cap="none">
              <a:solidFill>
                <a:schemeClr val="dk1"/>
              </a:solidFill>
              <a:latin typeface="Microsoft JhengHei"/>
              <a:ea typeface="Microsoft JhengHei"/>
              <a:cs typeface="Microsoft JhengHei"/>
              <a:sym typeface="Microsoft JhengHei"/>
            </a:endParaRPr>
          </a:p>
        </p:txBody>
      </p:sp>
      <p:sp>
        <p:nvSpPr>
          <p:cNvPr id="185" name="Google Shape;185;p15"/>
          <p:cNvSpPr txBox="1">
            <a:spLocks noGrp="1"/>
          </p:cNvSpPr>
          <p:nvPr>
            <p:ph type="ctrTitle"/>
          </p:nvPr>
        </p:nvSpPr>
        <p:spPr>
          <a:xfrm>
            <a:off x="590548" y="0"/>
            <a:ext cx="7419977" cy="1190969"/>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chemeClr val="dk1"/>
              </a:buClr>
              <a:buSzPts val="6000"/>
              <a:buFont typeface="Microsoft JhengHei"/>
              <a:buNone/>
            </a:pPr>
            <a:r>
              <a:rPr lang="zh-TW" b="1">
                <a:latin typeface="Microsoft JhengHei"/>
                <a:ea typeface="Microsoft JhengHei"/>
                <a:cs typeface="Microsoft JhengHei"/>
                <a:sym typeface="Microsoft JhengHei"/>
              </a:rPr>
              <a:t>Methods-</a:t>
            </a:r>
            <a:r>
              <a:rPr lang="zh-TW"/>
              <a:t> </a:t>
            </a:r>
            <a:r>
              <a:rPr lang="zh-TW" sz="3200">
                <a:latin typeface="Microsoft JhengHei"/>
                <a:ea typeface="Microsoft JhengHei"/>
                <a:cs typeface="Microsoft JhengHei"/>
                <a:sym typeface="Microsoft JhengHei"/>
              </a:rPr>
              <a:t>Participants</a:t>
            </a:r>
            <a:endParaRPr sz="3200">
              <a:latin typeface="Microsoft JhengHei"/>
              <a:ea typeface="Microsoft JhengHei"/>
              <a:cs typeface="Microsoft JhengHei"/>
              <a:sym typeface="Microsoft JhengHei"/>
            </a:endParaRPr>
          </a:p>
        </p:txBody>
      </p:sp>
      <p:sp>
        <p:nvSpPr>
          <p:cNvPr id="186" name="Google Shape;186;p15"/>
          <p:cNvSpPr txBox="1">
            <a:spLocks noGrp="1"/>
          </p:cNvSpPr>
          <p:nvPr>
            <p:ph type="subTitle" idx="1"/>
          </p:nvPr>
        </p:nvSpPr>
        <p:spPr>
          <a:xfrm>
            <a:off x="978900" y="1509186"/>
            <a:ext cx="10815687" cy="1829282"/>
          </a:xfrm>
          <a:prstGeom prst="rect">
            <a:avLst/>
          </a:prstGeom>
          <a:noFill/>
          <a:ln>
            <a:noFill/>
          </a:ln>
        </p:spPr>
        <p:txBody>
          <a:bodyPr spcFirstLastPara="1" wrap="square" lIns="91425" tIns="45700" rIns="91425" bIns="45700" anchor="t" anchorCtr="0">
            <a:noAutofit/>
          </a:bodyPr>
          <a:lstStyle/>
          <a:p>
            <a:pPr marL="342900" marR="0" lvl="0" indent="-342900" algn="l" rtl="0">
              <a:lnSpc>
                <a:spcPct val="150000"/>
              </a:lnSpc>
              <a:spcBef>
                <a:spcPts val="0"/>
              </a:spcBef>
              <a:spcAft>
                <a:spcPts val="0"/>
              </a:spcAft>
              <a:buSzPts val="2400"/>
              <a:buChar char="•"/>
            </a:pPr>
            <a:r>
              <a:rPr lang="zh-TW">
                <a:latin typeface="Microsoft JhengHei"/>
                <a:ea typeface="Microsoft JhengHei"/>
                <a:cs typeface="Microsoft JhengHei"/>
                <a:sym typeface="Microsoft JhengHei"/>
              </a:rPr>
              <a:t>受測者: 107位受測者</a:t>
            </a:r>
            <a:endParaRPr>
              <a:latin typeface="Microsoft JhengHei"/>
              <a:ea typeface="Microsoft JhengHei"/>
              <a:cs typeface="Microsoft JhengHei"/>
              <a:sym typeface="Microsoft JhengHei"/>
            </a:endParaRPr>
          </a:p>
          <a:p>
            <a:pPr marL="342900" marR="0" lvl="0" indent="-342900" algn="l" rtl="0">
              <a:lnSpc>
                <a:spcPct val="150000"/>
              </a:lnSpc>
              <a:spcBef>
                <a:spcPts val="0"/>
              </a:spcBef>
              <a:spcAft>
                <a:spcPts val="0"/>
              </a:spcAft>
              <a:buSzPts val="2400"/>
              <a:buChar char="•"/>
            </a:pPr>
            <a:r>
              <a:rPr lang="zh-TW">
                <a:latin typeface="Microsoft JhengHei"/>
                <a:ea typeface="Microsoft JhengHei"/>
                <a:cs typeface="Microsoft JhengHei"/>
                <a:sym typeface="Microsoft JhengHei"/>
              </a:rPr>
              <a:t>“專業人士”（N  =  30）是與建築或消防安全相關的專業人士</a:t>
            </a:r>
            <a:endParaRPr>
              <a:latin typeface="Microsoft JhengHei"/>
              <a:ea typeface="Microsoft JhengHei"/>
              <a:cs typeface="Microsoft JhengHei"/>
              <a:sym typeface="Microsoft JhengHei"/>
            </a:endParaRPr>
          </a:p>
          <a:p>
            <a:pPr marL="342900" marR="0" lvl="0" indent="-342900" algn="l" rtl="0">
              <a:lnSpc>
                <a:spcPct val="150000"/>
              </a:lnSpc>
              <a:spcBef>
                <a:spcPts val="0"/>
              </a:spcBef>
              <a:spcAft>
                <a:spcPts val="0"/>
              </a:spcAft>
              <a:buSzPts val="2400"/>
              <a:buChar char="•"/>
            </a:pPr>
            <a:r>
              <a:rPr lang="zh-TW">
                <a:latin typeface="Microsoft JhengHei"/>
                <a:ea typeface="Microsoft JhengHei"/>
                <a:cs typeface="Microsoft JhengHei"/>
                <a:sym typeface="Microsoft JhengHei"/>
              </a:rPr>
              <a:t>“非專業人士”（N  =  67) 是學生與其他職業人士。</a:t>
            </a:r>
            <a:endParaRPr>
              <a:latin typeface="Microsoft JhengHei"/>
              <a:ea typeface="Microsoft JhengHei"/>
              <a:cs typeface="Microsoft JhengHei"/>
              <a:sym typeface="Microsoft JhengHei"/>
            </a:endParaRPr>
          </a:p>
          <a:p>
            <a:pPr marL="342900" marR="0" lvl="0" indent="-190500" algn="l" rtl="0">
              <a:lnSpc>
                <a:spcPct val="150000"/>
              </a:lnSpc>
              <a:spcBef>
                <a:spcPts val="0"/>
              </a:spcBef>
              <a:spcAft>
                <a:spcPts val="0"/>
              </a:spcAft>
              <a:buSzPts val="2400"/>
              <a:buNone/>
            </a:pPr>
            <a:endParaRPr>
              <a:latin typeface="Microsoft JhengHei"/>
              <a:ea typeface="Microsoft JhengHei"/>
              <a:cs typeface="Microsoft JhengHei"/>
              <a:sym typeface="Microsoft JhengHei"/>
            </a:endParaRPr>
          </a:p>
          <a:p>
            <a:pPr marL="342900" marR="0" lvl="0" indent="-342900" algn="l" rtl="0">
              <a:lnSpc>
                <a:spcPct val="150000"/>
              </a:lnSpc>
              <a:spcBef>
                <a:spcPts val="0"/>
              </a:spcBef>
              <a:spcAft>
                <a:spcPts val="0"/>
              </a:spcAft>
              <a:buSzPts val="2400"/>
              <a:buChar char="•"/>
            </a:pPr>
            <a:r>
              <a:rPr lang="zh-TW">
                <a:latin typeface="Microsoft JhengHei"/>
                <a:ea typeface="Microsoft JhengHei"/>
                <a:cs typeface="Microsoft JhengHei"/>
                <a:sym typeface="Microsoft JhengHei"/>
              </a:rPr>
              <a:t>平均年齡：18 歲~ 45歲</a:t>
            </a:r>
            <a:endParaRPr>
              <a:latin typeface="Microsoft JhengHei"/>
              <a:ea typeface="Microsoft JhengHei"/>
              <a:cs typeface="Microsoft JhengHei"/>
              <a:sym typeface="Microsoft JhengHei"/>
            </a:endParaRPr>
          </a:p>
          <a:p>
            <a:pPr marL="342900" marR="0" lvl="0" indent="-342900" algn="l" rtl="0">
              <a:lnSpc>
                <a:spcPct val="150000"/>
              </a:lnSpc>
              <a:spcBef>
                <a:spcPts val="0"/>
              </a:spcBef>
              <a:spcAft>
                <a:spcPts val="0"/>
              </a:spcAft>
              <a:buSzPts val="2400"/>
              <a:buChar char="•"/>
            </a:pPr>
            <a:r>
              <a:rPr lang="zh-TW">
                <a:latin typeface="Microsoft JhengHei"/>
                <a:ea typeface="Microsoft JhengHei"/>
                <a:cs typeface="Microsoft JhengHei"/>
                <a:sym typeface="Microsoft JhengHei"/>
              </a:rPr>
              <a:t>性別：男性68人，女性39人</a:t>
            </a:r>
            <a:endParaRPr>
              <a:latin typeface="Microsoft JhengHei"/>
              <a:ea typeface="Microsoft JhengHei"/>
              <a:cs typeface="Microsoft JhengHei"/>
              <a:sym typeface="Microsoft JhengHei"/>
            </a:endParaRPr>
          </a:p>
          <a:p>
            <a:pPr marL="342900" lvl="0" indent="-342900" algn="l" rtl="0">
              <a:lnSpc>
                <a:spcPct val="150000"/>
              </a:lnSpc>
              <a:spcBef>
                <a:spcPts val="0"/>
              </a:spcBef>
              <a:spcAft>
                <a:spcPts val="0"/>
              </a:spcAft>
              <a:buSzPts val="2400"/>
              <a:buChar char="•"/>
            </a:pPr>
            <a:r>
              <a:rPr lang="zh-TW">
                <a:latin typeface="Microsoft JhengHei"/>
                <a:ea typeface="Microsoft JhengHei"/>
                <a:cs typeface="Microsoft JhengHei"/>
                <a:sym typeface="Microsoft JhengHei"/>
              </a:rPr>
              <a:t>視力介於0.8~1.2之間，以及無色盲。</a:t>
            </a:r>
            <a:endParaRPr>
              <a:latin typeface="Microsoft JhengHei"/>
              <a:ea typeface="Microsoft JhengHei"/>
              <a:cs typeface="Microsoft JhengHei"/>
              <a:sym typeface="Microsoft JhengHei"/>
            </a:endParaRPr>
          </a:p>
          <a:p>
            <a:pPr marL="342900" lvl="0" indent="-342900" algn="l" rtl="0">
              <a:lnSpc>
                <a:spcPct val="150000"/>
              </a:lnSpc>
              <a:spcBef>
                <a:spcPts val="1000"/>
              </a:spcBef>
              <a:spcAft>
                <a:spcPts val="0"/>
              </a:spcAft>
              <a:buClr>
                <a:schemeClr val="dk1"/>
              </a:buClr>
              <a:buSzPts val="2400"/>
              <a:buFont typeface="Arial"/>
              <a:buChar char="•"/>
            </a:pPr>
            <a:r>
              <a:rPr lang="zh-TW">
                <a:latin typeface="Microsoft JhengHei"/>
                <a:ea typeface="Microsoft JhengHei"/>
                <a:cs typeface="Microsoft JhengHei"/>
                <a:sym typeface="Microsoft JhengHei"/>
              </a:rPr>
              <a:t>每個人都被分配到三個模擬場景之一，如下所述。</a:t>
            </a:r>
            <a:endParaRPr>
              <a:latin typeface="Microsoft JhengHei"/>
              <a:ea typeface="Microsoft JhengHei"/>
              <a:cs typeface="Microsoft JhengHei"/>
              <a:sym typeface="Microsoft JhengHei"/>
            </a:endParaRPr>
          </a:p>
          <a:p>
            <a:pPr marL="0" lvl="0" indent="0" algn="l" rtl="0">
              <a:lnSpc>
                <a:spcPct val="150000"/>
              </a:lnSpc>
              <a:spcBef>
                <a:spcPts val="1000"/>
              </a:spcBef>
              <a:spcAft>
                <a:spcPts val="0"/>
              </a:spcAft>
              <a:buSzPts val="2400"/>
              <a:buNone/>
            </a:pPr>
            <a:endParaRPr>
              <a:latin typeface="Microsoft JhengHei"/>
              <a:ea typeface="Microsoft JhengHei"/>
              <a:cs typeface="Microsoft JhengHei"/>
              <a:sym typeface="Microsoft JhengHei"/>
            </a:endParaRPr>
          </a:p>
        </p:txBody>
      </p:sp>
      <p:sp>
        <p:nvSpPr>
          <p:cNvPr id="187" name="Google Shape;187;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endParaRPr/>
          </a:p>
        </p:txBody>
      </p:sp>
      <p:sp>
        <p:nvSpPr>
          <p:cNvPr id="188" name="Google Shape;188;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ltLang="zh-TW"/>
              <a:t>9</a:t>
            </a:fld>
            <a:endParaRPr/>
          </a:p>
        </p:txBody>
      </p:sp>
    </p:spTree>
  </p:cSld>
  <p:clrMapOvr>
    <a:masterClrMapping/>
  </p:clrMapOvr>
</p:sld>
</file>

<file path=ppt/theme/theme1.xml><?xml version="1.0" encoding="utf-8"?>
<a:theme xmlns:a="http://schemas.openxmlformats.org/drawingml/2006/main" name="Office 佈景主題">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佈景主題">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3147</Words>
  <Application>Microsoft Office PowerPoint</Application>
  <PresentationFormat>寬螢幕</PresentationFormat>
  <Paragraphs>348</Paragraphs>
  <Slides>28</Slides>
  <Notes>28</Notes>
  <HiddenSlides>1</HiddenSlides>
  <MMClips>0</MMClips>
  <ScaleCrop>false</ScaleCrop>
  <HeadingPairs>
    <vt:vector size="6" baseType="variant">
      <vt:variant>
        <vt:lpstr>使用字型</vt:lpstr>
      </vt:variant>
      <vt:variant>
        <vt:i4>6</vt:i4>
      </vt:variant>
      <vt:variant>
        <vt:lpstr>佈景主題</vt:lpstr>
      </vt:variant>
      <vt:variant>
        <vt:i4>1</vt:i4>
      </vt:variant>
      <vt:variant>
        <vt:lpstr>投影片標題</vt:lpstr>
      </vt:variant>
      <vt:variant>
        <vt:i4>28</vt:i4>
      </vt:variant>
    </vt:vector>
  </HeadingPairs>
  <TitlesOfParts>
    <vt:vector size="35" baseType="lpstr">
      <vt:lpstr>Noto Sans Symbols</vt:lpstr>
      <vt:lpstr>微軟正黑體</vt:lpstr>
      <vt:lpstr>Arial</vt:lpstr>
      <vt:lpstr>Calibri</vt:lpstr>
      <vt:lpstr>Georgia</vt:lpstr>
      <vt:lpstr>Times New Roman</vt:lpstr>
      <vt:lpstr>Office 佈景主題</vt:lpstr>
      <vt:lpstr>PowerPoint 簡報</vt:lpstr>
      <vt:lpstr>PowerPoint 簡報</vt:lpstr>
      <vt:lpstr>PowerPoint 簡報</vt:lpstr>
      <vt:lpstr>PowerPoint 簡報</vt:lpstr>
      <vt:lpstr>使用虛擬實境來確定緊急標誌如何促進尋路 Using virtual reality to determine how emergency signs facilitate way-finding</vt:lpstr>
      <vt:lpstr>簡介</vt:lpstr>
      <vt:lpstr>簡介</vt:lpstr>
      <vt:lpstr>簡介</vt:lpstr>
      <vt:lpstr>Methods- Participants</vt:lpstr>
      <vt:lpstr>Methods- Participants</vt:lpstr>
      <vt:lpstr>Equipment</vt:lpstr>
      <vt:lpstr>PowerPoint 簡報</vt:lpstr>
      <vt:lpstr>PowerPoint 簡報</vt:lpstr>
      <vt:lpstr>PowerPoint 簡報</vt:lpstr>
      <vt:lpstr>實驗設計</vt:lpstr>
      <vt:lpstr>PowerPoint 簡報</vt:lpstr>
      <vt:lpstr>PowerPoint 簡報</vt:lpstr>
      <vt:lpstr>程序</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user</dc:creator>
  <cp:lastModifiedBy>蔡培詩</cp:lastModifiedBy>
  <cp:revision>2</cp:revision>
  <dcterms:created xsi:type="dcterms:W3CDTF">2020-10-05T14:04:08Z</dcterms:created>
  <dcterms:modified xsi:type="dcterms:W3CDTF">2021-10-15T05:27:06Z</dcterms:modified>
</cp:coreProperties>
</file>